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6"/>
  </p:notesMasterIdLst>
  <p:sldIdLst>
    <p:sldId id="262" r:id="rId2"/>
    <p:sldId id="266" r:id="rId3"/>
    <p:sldId id="287" r:id="rId4"/>
    <p:sldId id="290" r:id="rId5"/>
    <p:sldId id="289" r:id="rId6"/>
    <p:sldId id="292" r:id="rId7"/>
    <p:sldId id="291" r:id="rId8"/>
    <p:sldId id="278" r:id="rId9"/>
    <p:sldId id="279" r:id="rId10"/>
    <p:sldId id="280" r:id="rId11"/>
    <p:sldId id="281" r:id="rId12"/>
    <p:sldId id="282" r:id="rId13"/>
    <p:sldId id="285" r:id="rId14"/>
    <p:sldId id="293" r:id="rId15"/>
    <p:sldId id="294" r:id="rId16"/>
    <p:sldId id="295" r:id="rId17"/>
    <p:sldId id="296" r:id="rId18"/>
    <p:sldId id="297" r:id="rId19"/>
    <p:sldId id="298" r:id="rId20"/>
    <p:sldId id="299" r:id="rId21"/>
    <p:sldId id="300" r:id="rId22"/>
    <p:sldId id="301" r:id="rId23"/>
    <p:sldId id="273" r:id="rId24"/>
    <p:sldId id="302" r:id="rId25"/>
  </p:sldIdLst>
  <p:sldSz cx="10972800" cy="7315200"/>
  <p:notesSz cx="6858000" cy="9144000"/>
  <p:defaultTextStyle>
    <a:defPPr>
      <a:defRPr lang="en-US"/>
    </a:defPPr>
    <a:lvl1pPr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1pPr>
    <a:lvl2pPr marL="457113"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2pPr>
    <a:lvl3pPr marL="914226"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3pPr>
    <a:lvl4pPr marL="1371341"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4pPr>
    <a:lvl5pPr marL="1828453"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5pPr>
    <a:lvl6pPr marL="2285566" algn="l" defTabSz="914226"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6pPr>
    <a:lvl7pPr marL="2742679" algn="l" defTabSz="914226"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7pPr>
    <a:lvl8pPr marL="3199794" algn="l" defTabSz="914226"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8pPr>
    <a:lvl9pPr marL="3656907" algn="l" defTabSz="914226"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00"/>
    <a:srgbClr val="99FF66"/>
    <a:srgbClr val="FF9966"/>
    <a:srgbClr val="008080"/>
    <a:srgbClr val="FFCC00"/>
    <a:srgbClr val="0000CC"/>
    <a:srgbClr val="FF6600"/>
    <a:srgbClr val="3399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2" autoAdjust="0"/>
    <p:restoredTop sz="94619" autoAdjust="0"/>
  </p:normalViewPr>
  <p:slideViewPr>
    <p:cSldViewPr snapToGrid="0">
      <p:cViewPr varScale="1">
        <p:scale>
          <a:sx n="67" d="100"/>
          <a:sy n="67" d="100"/>
        </p:scale>
        <p:origin x="1272" y="66"/>
      </p:cViewPr>
      <p:guideLst>
        <p:guide orient="horz" pos="2304"/>
        <p:guide pos="34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20EE7-5339-4E4E-B5AE-2DF7142DA8F8}" type="datetimeFigureOut">
              <a:rPr lang="en-US" smtClean="0"/>
              <a:pPr/>
              <a:t>9/29/2016</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9805A-21F0-4977-BE91-86E40FE2700C}" type="slidenum">
              <a:rPr lang="en-US" smtClean="0"/>
              <a:pPr/>
              <a:t>‹#›</a:t>
            </a:fld>
            <a:endParaRPr lang="en-US"/>
          </a:p>
        </p:txBody>
      </p:sp>
    </p:spTree>
    <p:extLst>
      <p:ext uri="{BB962C8B-B14F-4D97-AF65-F5344CB8AC3E}">
        <p14:creationId xmlns:p14="http://schemas.microsoft.com/office/powerpoint/2010/main" val="348648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9805A-21F0-4977-BE91-86E40FE2700C}" type="slidenum">
              <a:rPr lang="en-US" smtClean="0"/>
              <a:pPr/>
              <a:t>14</a:t>
            </a:fld>
            <a:endParaRPr lang="en-US"/>
          </a:p>
        </p:txBody>
      </p:sp>
    </p:spTree>
    <p:extLst>
      <p:ext uri="{BB962C8B-B14F-4D97-AF65-F5344CB8AC3E}">
        <p14:creationId xmlns:p14="http://schemas.microsoft.com/office/powerpoint/2010/main" val="13430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5" name="Rectangle 23"/>
          <p:cNvSpPr>
            <a:spLocks noGrp="1" noChangeArrowheads="1"/>
          </p:cNvSpPr>
          <p:nvPr>
            <p:ph type="dt" sz="quarter" idx="2"/>
          </p:nvPr>
        </p:nvSpPr>
        <p:spPr bwMode="auto">
          <a:xfrm>
            <a:off x="548640" y="6990080"/>
            <a:ext cx="2560320" cy="162560"/>
          </a:xfrm>
          <a:prstGeom prst="rect">
            <a:avLst/>
          </a:prstGeom>
          <a:noFill/>
          <a:ln>
            <a:miter lim="800000"/>
            <a:headEnd/>
            <a:tailEnd/>
          </a:ln>
        </p:spPr>
        <p:txBody>
          <a:bodyPr vert="horz" wrap="square" lIns="91422" tIns="45711" rIns="91422" bIns="45711" numCol="1" anchor="t" anchorCtr="0" compatLnSpc="1">
            <a:prstTxWarp prst="textNoShape">
              <a:avLst/>
            </a:prstTxWarp>
          </a:bodyPr>
          <a:lstStyle>
            <a:lvl1pPr algn="l">
              <a:defRPr>
                <a:solidFill>
                  <a:schemeClr val="tx1"/>
                </a:solidFill>
                <a:effectLst>
                  <a:outerShdw blurRad="38100" dist="38100" dir="2700000" algn="tl">
                    <a:srgbClr val="C0C0C0"/>
                  </a:outerShdw>
                </a:effectLst>
              </a:defRPr>
            </a:lvl1pPr>
          </a:lstStyle>
          <a:p>
            <a:endParaRPr lang="en-US" altLang="ko-KR"/>
          </a:p>
        </p:txBody>
      </p:sp>
      <p:sp>
        <p:nvSpPr>
          <p:cNvPr id="13336" name="Rectangle 24"/>
          <p:cNvSpPr>
            <a:spLocks noGrp="1" noChangeArrowheads="1"/>
          </p:cNvSpPr>
          <p:nvPr>
            <p:ph type="ftr" sz="quarter" idx="3"/>
          </p:nvPr>
        </p:nvSpPr>
        <p:spPr>
          <a:xfrm>
            <a:off x="3749040" y="6990080"/>
            <a:ext cx="3474720" cy="162560"/>
          </a:xfrm>
        </p:spPr>
        <p:txBody>
          <a:bodyPr/>
          <a:lstStyle>
            <a:lvl1pPr algn="ctr">
              <a:defRPr sz="1400" b="0">
                <a:effectLst>
                  <a:outerShdw blurRad="38100" dist="38100" dir="2700000" algn="tl">
                    <a:srgbClr val="C0C0C0"/>
                  </a:outerShdw>
                </a:effectLst>
                <a:latin typeface="Times New Roman" pitchFamily="18" charset="0"/>
              </a:defRPr>
            </a:lvl1pPr>
          </a:lstStyle>
          <a:p>
            <a:r>
              <a:rPr lang="en-US" altLang="zh-CN"/>
              <a:t>www.wondershare.com</a:t>
            </a:r>
            <a:endParaRPr lang="en-US" altLang="ko-KR"/>
          </a:p>
        </p:txBody>
      </p:sp>
      <p:sp>
        <p:nvSpPr>
          <p:cNvPr id="13337" name="Rectangle 25"/>
          <p:cNvSpPr>
            <a:spLocks noGrp="1" noChangeArrowheads="1"/>
          </p:cNvSpPr>
          <p:nvPr>
            <p:ph type="sldNum" sz="quarter" idx="4"/>
          </p:nvPr>
        </p:nvSpPr>
        <p:spPr bwMode="auto">
          <a:xfrm>
            <a:off x="7863840" y="6990080"/>
            <a:ext cx="2560320" cy="162560"/>
          </a:xfrm>
          <a:prstGeom prst="rect">
            <a:avLst/>
          </a:prstGeom>
          <a:noFill/>
          <a:ln>
            <a:miter lim="800000"/>
            <a:headEnd/>
            <a:tailEnd/>
          </a:ln>
        </p:spPr>
        <p:txBody>
          <a:bodyPr vert="horz" wrap="square" lIns="91422" tIns="45711" rIns="91422" bIns="45711" numCol="1" anchor="t" anchorCtr="0" compatLnSpc="1">
            <a:prstTxWarp prst="textNoShape">
              <a:avLst/>
            </a:prstTxWarp>
          </a:bodyPr>
          <a:lstStyle>
            <a:lvl1pPr algn="r">
              <a:defRPr>
                <a:solidFill>
                  <a:schemeClr val="tx1"/>
                </a:solidFill>
                <a:effectLst>
                  <a:outerShdw blurRad="38100" dist="38100" dir="2700000" algn="tl">
                    <a:srgbClr val="C0C0C0"/>
                  </a:outerShdw>
                </a:effectLst>
              </a:defRPr>
            </a:lvl1pPr>
          </a:lstStyle>
          <a:p>
            <a:fld id="{9AA66CC2-003A-41F6-8B27-A53C4B4EEDB1}" type="slidenum">
              <a:rPr lang="ko-KR" altLang="en-US"/>
              <a:pPr/>
              <a:t>‹#›</a:t>
            </a:fld>
            <a:endParaRPr lang="en-US" altLang="ko-KR"/>
          </a:p>
        </p:txBody>
      </p:sp>
      <p:sp>
        <p:nvSpPr>
          <p:cNvPr id="13341" name="Text Box 29"/>
          <p:cNvSpPr txBox="1">
            <a:spLocks noChangeArrowheads="1"/>
          </p:cNvSpPr>
          <p:nvPr/>
        </p:nvSpPr>
        <p:spPr bwMode="black">
          <a:xfrm>
            <a:off x="9075423" y="6424508"/>
            <a:ext cx="1111165" cy="446258"/>
          </a:xfrm>
          <a:prstGeom prst="rect">
            <a:avLst/>
          </a:prstGeom>
          <a:noFill/>
          <a:ln w="9525">
            <a:noFill/>
            <a:miter lim="800000"/>
            <a:headEnd/>
            <a:tailEnd/>
          </a:ln>
          <a:effectLst/>
        </p:spPr>
        <p:txBody>
          <a:bodyPr wrap="none" lIns="91422" tIns="45711" rIns="91422" bIns="45711">
            <a:spAutoFit/>
          </a:bodyPr>
          <a:lstStyle/>
          <a:p>
            <a:pPr eaLnBrk="0" hangingPunct="0"/>
            <a:r>
              <a:rPr lang="en-US" altLang="ko-KR" sz="2300" b="1" dirty="0">
                <a:effectLst/>
                <a:latin typeface="Verdana" pitchFamily="34" charset="0"/>
              </a:rPr>
              <a:t>LOGO</a:t>
            </a:r>
          </a:p>
        </p:txBody>
      </p:sp>
      <p:sp>
        <p:nvSpPr>
          <p:cNvPr id="13489" name="Rectangle 177"/>
          <p:cNvSpPr>
            <a:spLocks noGrp="1" noChangeArrowheads="1"/>
          </p:cNvSpPr>
          <p:nvPr>
            <p:ph type="ctrTitle" sz="quarter"/>
          </p:nvPr>
        </p:nvSpPr>
        <p:spPr bwMode="auto">
          <a:xfrm>
            <a:off x="2238376" y="5171447"/>
            <a:ext cx="8185786" cy="1568025"/>
          </a:xfrm>
        </p:spPr>
        <p:txBody>
          <a:bodyPr/>
          <a:lstStyle>
            <a:lvl1pPr algn="ctr">
              <a:defRPr sz="4100">
                <a:solidFill>
                  <a:srgbClr val="111111"/>
                </a:solidFill>
              </a:defRPr>
            </a:lvl1pPr>
          </a:lstStyle>
          <a:p>
            <a:r>
              <a:rPr lang="en-US" altLang="zh-CN" smtClean="0"/>
              <a:t>Click to edit Master title style</a:t>
            </a:r>
            <a:endParaRPr lang="zh-CN" altLang="en-US"/>
          </a:p>
        </p:txBody>
      </p:sp>
    </p:spTree>
  </p:cSld>
  <p:clrMapOvr>
    <a:masterClrMapping/>
  </p:clrMapOvr>
  <p:transition spd="med" advClick="0" advTm="5000">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82892" y="118541"/>
            <a:ext cx="2541270" cy="647530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3367" y="118541"/>
            <a:ext cx="7446645" cy="64753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700698"/>
            <a:ext cx="9326880" cy="1452880"/>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866775" y="3100501"/>
            <a:ext cx="9326880" cy="1600201"/>
          </a:xfrm>
        </p:spPr>
        <p:txBody>
          <a:bodyPr anchor="b"/>
          <a:lstStyle>
            <a:lvl1pPr marL="0" indent="0">
              <a:buNone/>
              <a:defRPr sz="1900"/>
            </a:lvl1pPr>
            <a:lvl2pPr marL="457113" indent="0">
              <a:buNone/>
              <a:defRPr sz="1700"/>
            </a:lvl2pPr>
            <a:lvl3pPr marL="914226" indent="0">
              <a:buNone/>
              <a:defRPr sz="1600"/>
            </a:lvl3pPr>
            <a:lvl4pPr marL="1371341" indent="0">
              <a:buNone/>
              <a:defRPr sz="1400"/>
            </a:lvl4pPr>
            <a:lvl5pPr marL="1828453" indent="0">
              <a:buNone/>
              <a:defRPr sz="1400"/>
            </a:lvl5pPr>
            <a:lvl6pPr marL="2285566" indent="0">
              <a:buNone/>
              <a:defRPr sz="1400"/>
            </a:lvl6pPr>
            <a:lvl7pPr marL="2742679" indent="0">
              <a:buNone/>
              <a:defRPr sz="1400"/>
            </a:lvl7pPr>
            <a:lvl8pPr marL="3199794" indent="0">
              <a:buNone/>
              <a:defRPr sz="1400"/>
            </a:lvl8pPr>
            <a:lvl9pPr marL="3656907"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2" y="1310640"/>
            <a:ext cx="4846320" cy="52832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2" y="1310640"/>
            <a:ext cx="4846320" cy="5283200"/>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2944"/>
            <a:ext cx="987552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637458"/>
            <a:ext cx="4848226" cy="682416"/>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319874"/>
            <a:ext cx="4848226" cy="4214704"/>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3" y="1637458"/>
            <a:ext cx="4850130" cy="682416"/>
          </a:xfrm>
        </p:spPr>
        <p:txBody>
          <a:bodyPr anchor="b"/>
          <a:lstStyle>
            <a:lvl1pPr marL="0" indent="0">
              <a:buNone/>
              <a:defRPr sz="2300" b="1"/>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3" y="2319874"/>
            <a:ext cx="4850130" cy="4214704"/>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2" y="291257"/>
            <a:ext cx="3609975" cy="123952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4290060" y="291262"/>
            <a:ext cx="6134100" cy="6243321"/>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2" y="1530782"/>
            <a:ext cx="3609975" cy="5003801"/>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5"/>
            <a:ext cx="6583680" cy="604521"/>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2150746" y="653625"/>
            <a:ext cx="6583680" cy="4389120"/>
          </a:xfrm>
        </p:spPr>
        <p:txBody>
          <a:bodyPr/>
          <a:lstStyle>
            <a:lvl1pPr marL="0" indent="0">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r>
              <a:rPr lang="en-US" smtClean="0"/>
              <a:t>Click icon to add picture</a:t>
            </a:r>
            <a:endParaRPr lang="en-US"/>
          </a:p>
        </p:txBody>
      </p:sp>
      <p:sp>
        <p:nvSpPr>
          <p:cNvPr id="4" name="Text Placeholder 3"/>
          <p:cNvSpPr>
            <a:spLocks noGrp="1"/>
          </p:cNvSpPr>
          <p:nvPr>
            <p:ph type="body" sz="half" idx="2"/>
          </p:nvPr>
        </p:nvSpPr>
        <p:spPr>
          <a:xfrm>
            <a:off x="2150746" y="5725166"/>
            <a:ext cx="6583680" cy="858521"/>
          </a:xfrm>
        </p:spPr>
        <p:txBody>
          <a:bodyPr/>
          <a:lstStyle>
            <a:lvl1pPr marL="0" indent="0">
              <a:buNone/>
              <a:defRPr sz="1400"/>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ko-KR"/>
              <a:t>Company Logo</a:t>
            </a:r>
          </a:p>
        </p:txBody>
      </p:sp>
    </p:spTree>
  </p:cSld>
  <p:clrMapOvr>
    <a:masterClrMapping/>
  </p:clrMapOvr>
  <p:transition spd="med" advClick="0" advTm="5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09" name="Rectangle 21"/>
          <p:cNvSpPr>
            <a:spLocks noGrp="1" noChangeArrowheads="1"/>
          </p:cNvSpPr>
          <p:nvPr>
            <p:ph type="title"/>
          </p:nvPr>
        </p:nvSpPr>
        <p:spPr bwMode="black">
          <a:xfrm>
            <a:off x="253367" y="118537"/>
            <a:ext cx="9418320" cy="650240"/>
          </a:xfrm>
          <a:prstGeom prst="rect">
            <a:avLst/>
          </a:prstGeom>
          <a:noFill/>
          <a:ln w="9525">
            <a:noFill/>
            <a:miter lim="800000"/>
            <a:headEnd/>
            <a:tailEnd/>
          </a:ln>
          <a:effectLst/>
        </p:spPr>
        <p:txBody>
          <a:bodyPr vert="horz" wrap="square" lIns="91422" tIns="45711" rIns="91422" bIns="45711" numCol="1" anchor="ctr" anchorCtr="0" compatLnSpc="1">
            <a:prstTxWarp prst="textNoShape">
              <a:avLst/>
            </a:prstTxWarp>
          </a:bodyPr>
          <a:lstStyle/>
          <a:p>
            <a:pPr lvl="0"/>
            <a:r>
              <a:rPr lang="en-US" altLang="ko-KR" smtClean="0"/>
              <a:t>Click to edit Master title style</a:t>
            </a:r>
          </a:p>
        </p:txBody>
      </p:sp>
      <p:sp>
        <p:nvSpPr>
          <p:cNvPr id="12310" name="Rectangle 22"/>
          <p:cNvSpPr>
            <a:spLocks noGrp="1" noChangeArrowheads="1"/>
          </p:cNvSpPr>
          <p:nvPr>
            <p:ph type="body" idx="1"/>
          </p:nvPr>
        </p:nvSpPr>
        <p:spPr bwMode="auto">
          <a:xfrm>
            <a:off x="548640" y="1310640"/>
            <a:ext cx="9875520" cy="528320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2312" name="Rectangle 24"/>
          <p:cNvSpPr>
            <a:spLocks noGrp="1" noChangeArrowheads="1"/>
          </p:cNvSpPr>
          <p:nvPr>
            <p:ph type="ftr" sz="quarter" idx="3"/>
          </p:nvPr>
        </p:nvSpPr>
        <p:spPr bwMode="auto">
          <a:xfrm>
            <a:off x="8313422" y="6764864"/>
            <a:ext cx="2335530" cy="32512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l">
              <a:defRPr sz="1600" b="1">
                <a:effectLst/>
                <a:latin typeface="+mn-lt"/>
              </a:defRPr>
            </a:lvl1pPr>
          </a:lstStyle>
          <a:p>
            <a:r>
              <a:rPr lang="en-US" altLang="ko-KR"/>
              <a:t>Company Logo</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spd="med" advClick="0" advTm="5000">
    <p:dissolve/>
  </p:transition>
  <p:timing>
    <p:tnLst>
      <p:par>
        <p:cTn id="1" dur="indefinite" restart="never" nodeType="tmRoot"/>
      </p:par>
    </p:tnLst>
  </p:timing>
  <p:hf sldNum="0" hdr="0" dt="0"/>
  <p:txStyles>
    <p:titleStyle>
      <a:lvl1pPr algn="l" rtl="0" eaLnBrk="1" fontAlgn="base" hangingPunct="1">
        <a:spcBef>
          <a:spcPct val="0"/>
        </a:spcBef>
        <a:spcAft>
          <a:spcPct val="0"/>
        </a:spcAft>
        <a:defRPr sz="3100" b="1">
          <a:solidFill>
            <a:schemeClr val="bg1"/>
          </a:solidFill>
          <a:latin typeface="+mj-lt"/>
          <a:ea typeface="+mj-ea"/>
          <a:cs typeface="+mj-cs"/>
        </a:defRPr>
      </a:lvl1pPr>
      <a:lvl2pPr algn="l" rtl="0" eaLnBrk="1" fontAlgn="base" hangingPunct="1">
        <a:spcBef>
          <a:spcPct val="0"/>
        </a:spcBef>
        <a:spcAft>
          <a:spcPct val="0"/>
        </a:spcAft>
        <a:defRPr sz="3100" b="1">
          <a:solidFill>
            <a:schemeClr val="bg1"/>
          </a:solidFill>
          <a:latin typeface="Verdana" pitchFamily="34" charset="0"/>
        </a:defRPr>
      </a:lvl2pPr>
      <a:lvl3pPr algn="l" rtl="0" eaLnBrk="1" fontAlgn="base" hangingPunct="1">
        <a:spcBef>
          <a:spcPct val="0"/>
        </a:spcBef>
        <a:spcAft>
          <a:spcPct val="0"/>
        </a:spcAft>
        <a:defRPr sz="3100" b="1">
          <a:solidFill>
            <a:schemeClr val="bg1"/>
          </a:solidFill>
          <a:latin typeface="Verdana" pitchFamily="34" charset="0"/>
        </a:defRPr>
      </a:lvl3pPr>
      <a:lvl4pPr algn="l" rtl="0" eaLnBrk="1" fontAlgn="base" hangingPunct="1">
        <a:spcBef>
          <a:spcPct val="0"/>
        </a:spcBef>
        <a:spcAft>
          <a:spcPct val="0"/>
        </a:spcAft>
        <a:defRPr sz="3100" b="1">
          <a:solidFill>
            <a:schemeClr val="bg1"/>
          </a:solidFill>
          <a:latin typeface="Verdana" pitchFamily="34" charset="0"/>
        </a:defRPr>
      </a:lvl4pPr>
      <a:lvl5pPr algn="l" rtl="0" eaLnBrk="1" fontAlgn="base" hangingPunct="1">
        <a:spcBef>
          <a:spcPct val="0"/>
        </a:spcBef>
        <a:spcAft>
          <a:spcPct val="0"/>
        </a:spcAft>
        <a:defRPr sz="3100" b="1">
          <a:solidFill>
            <a:schemeClr val="bg1"/>
          </a:solidFill>
          <a:latin typeface="Verdana" pitchFamily="34" charset="0"/>
        </a:defRPr>
      </a:lvl5pPr>
      <a:lvl6pPr marL="457113" algn="l" rtl="0" eaLnBrk="1" fontAlgn="base" hangingPunct="1">
        <a:spcBef>
          <a:spcPct val="0"/>
        </a:spcBef>
        <a:spcAft>
          <a:spcPct val="0"/>
        </a:spcAft>
        <a:defRPr sz="3100" b="1">
          <a:solidFill>
            <a:schemeClr val="bg1"/>
          </a:solidFill>
          <a:latin typeface="Verdana" pitchFamily="34" charset="0"/>
        </a:defRPr>
      </a:lvl6pPr>
      <a:lvl7pPr marL="914226" algn="l" rtl="0" eaLnBrk="1" fontAlgn="base" hangingPunct="1">
        <a:spcBef>
          <a:spcPct val="0"/>
        </a:spcBef>
        <a:spcAft>
          <a:spcPct val="0"/>
        </a:spcAft>
        <a:defRPr sz="3100" b="1">
          <a:solidFill>
            <a:schemeClr val="bg1"/>
          </a:solidFill>
          <a:latin typeface="Verdana" pitchFamily="34" charset="0"/>
        </a:defRPr>
      </a:lvl7pPr>
      <a:lvl8pPr marL="1371341" algn="l" rtl="0" eaLnBrk="1" fontAlgn="base" hangingPunct="1">
        <a:spcBef>
          <a:spcPct val="0"/>
        </a:spcBef>
        <a:spcAft>
          <a:spcPct val="0"/>
        </a:spcAft>
        <a:defRPr sz="3100" b="1">
          <a:solidFill>
            <a:schemeClr val="bg1"/>
          </a:solidFill>
          <a:latin typeface="Verdana" pitchFamily="34" charset="0"/>
        </a:defRPr>
      </a:lvl8pPr>
      <a:lvl9pPr marL="1828453" algn="l" rtl="0" eaLnBrk="1" fontAlgn="base" hangingPunct="1">
        <a:spcBef>
          <a:spcPct val="0"/>
        </a:spcBef>
        <a:spcAft>
          <a:spcPct val="0"/>
        </a:spcAft>
        <a:defRPr sz="3100" b="1">
          <a:solidFill>
            <a:schemeClr val="bg1"/>
          </a:solidFill>
          <a:latin typeface="Verdana" pitchFamily="34" charset="0"/>
        </a:defRPr>
      </a:lvl9pPr>
    </p:titleStyle>
    <p:bodyStyle>
      <a:lvl1pPr marL="342835" indent="-342835" algn="l" rtl="0" eaLnBrk="1" fontAlgn="base" hangingPunct="1">
        <a:spcBef>
          <a:spcPct val="20000"/>
        </a:spcBef>
        <a:spcAft>
          <a:spcPct val="0"/>
        </a:spcAft>
        <a:buClr>
          <a:schemeClr val="tx1"/>
        </a:buClr>
        <a:buFont typeface="Wingdings" pitchFamily="2" charset="2"/>
        <a:buChar char="v"/>
        <a:defRPr sz="2700" b="1">
          <a:solidFill>
            <a:srgbClr val="000066"/>
          </a:solidFill>
          <a:latin typeface="+mn-lt"/>
          <a:ea typeface="+mn-ea"/>
          <a:cs typeface="+mn-cs"/>
        </a:defRPr>
      </a:lvl1pPr>
      <a:lvl2pPr marL="742809" indent="-285697" algn="l" rtl="0" eaLnBrk="1" fontAlgn="base" hangingPunct="1">
        <a:spcBef>
          <a:spcPct val="20000"/>
        </a:spcBef>
        <a:spcAft>
          <a:spcPct val="0"/>
        </a:spcAft>
        <a:buClr>
          <a:srgbClr val="000066"/>
        </a:buClr>
        <a:buSzPct val="60000"/>
        <a:buFont typeface="Wingdings" pitchFamily="2" charset="2"/>
        <a:buChar char="n"/>
        <a:defRPr sz="2300">
          <a:solidFill>
            <a:schemeClr val="tx1"/>
          </a:solidFill>
          <a:latin typeface="+mn-lt"/>
        </a:defRPr>
      </a:lvl2pPr>
      <a:lvl3pPr marL="1142784" indent="-228556" algn="l" rtl="0" eaLnBrk="1" fontAlgn="base" hangingPunct="1">
        <a:spcBef>
          <a:spcPct val="20000"/>
        </a:spcBef>
        <a:spcAft>
          <a:spcPct val="0"/>
        </a:spcAft>
        <a:buClr>
          <a:schemeClr val="folHlink"/>
        </a:buClr>
        <a:buSzPct val="60000"/>
        <a:buFont typeface="Wingdings" pitchFamily="2" charset="2"/>
        <a:buChar char="n"/>
        <a:defRPr sz="2300">
          <a:solidFill>
            <a:schemeClr val="tx1"/>
          </a:solidFill>
          <a:latin typeface="+mn-lt"/>
        </a:defRPr>
      </a:lvl3pPr>
      <a:lvl4pPr marL="1599897" indent="-228556" algn="l" rtl="0" eaLnBrk="1" fontAlgn="base" hangingPunct="1">
        <a:spcBef>
          <a:spcPct val="20000"/>
        </a:spcBef>
        <a:spcAft>
          <a:spcPct val="0"/>
        </a:spcAft>
        <a:buClr>
          <a:schemeClr val="tx1"/>
        </a:buClr>
        <a:buSzPct val="60000"/>
        <a:buFont typeface="Wingdings" pitchFamily="2" charset="2"/>
        <a:buChar char="n"/>
        <a:defRPr sz="1900">
          <a:solidFill>
            <a:schemeClr val="tx1"/>
          </a:solidFill>
          <a:latin typeface="+mn-lt"/>
        </a:defRPr>
      </a:lvl4pPr>
      <a:lvl5pPr marL="2057010" indent="-228556" algn="l" rtl="0" eaLnBrk="1" fontAlgn="base" hangingPunct="1">
        <a:spcBef>
          <a:spcPct val="20000"/>
        </a:spcBef>
        <a:spcAft>
          <a:spcPct val="0"/>
        </a:spcAft>
        <a:buClr>
          <a:schemeClr val="bg1"/>
        </a:buClr>
        <a:buSzPct val="60000"/>
        <a:buFont typeface="Wingdings" pitchFamily="2" charset="2"/>
        <a:buChar char="n"/>
        <a:defRPr sz="1900">
          <a:solidFill>
            <a:schemeClr val="tx1"/>
          </a:solidFill>
          <a:latin typeface="+mn-lt"/>
        </a:defRPr>
      </a:lvl5pPr>
      <a:lvl6pPr marL="2514123" indent="-228556" algn="l" rtl="0" eaLnBrk="1" fontAlgn="base" hangingPunct="1">
        <a:spcBef>
          <a:spcPct val="20000"/>
        </a:spcBef>
        <a:spcAft>
          <a:spcPct val="0"/>
        </a:spcAft>
        <a:buClr>
          <a:schemeClr val="bg1"/>
        </a:buClr>
        <a:buSzPct val="60000"/>
        <a:buFont typeface="Wingdings" pitchFamily="2" charset="2"/>
        <a:buChar char="n"/>
        <a:defRPr sz="1900">
          <a:solidFill>
            <a:schemeClr val="tx1"/>
          </a:solidFill>
          <a:latin typeface="+mn-lt"/>
        </a:defRPr>
      </a:lvl6pPr>
      <a:lvl7pPr marL="2971238" indent="-228556" algn="l" rtl="0" eaLnBrk="1" fontAlgn="base" hangingPunct="1">
        <a:spcBef>
          <a:spcPct val="20000"/>
        </a:spcBef>
        <a:spcAft>
          <a:spcPct val="0"/>
        </a:spcAft>
        <a:buClr>
          <a:schemeClr val="bg1"/>
        </a:buClr>
        <a:buSzPct val="60000"/>
        <a:buFont typeface="Wingdings" pitchFamily="2" charset="2"/>
        <a:buChar char="n"/>
        <a:defRPr sz="1900">
          <a:solidFill>
            <a:schemeClr val="tx1"/>
          </a:solidFill>
          <a:latin typeface="+mn-lt"/>
        </a:defRPr>
      </a:lvl7pPr>
      <a:lvl8pPr marL="3428351" indent="-228556" algn="l" rtl="0" eaLnBrk="1" fontAlgn="base" hangingPunct="1">
        <a:spcBef>
          <a:spcPct val="20000"/>
        </a:spcBef>
        <a:spcAft>
          <a:spcPct val="0"/>
        </a:spcAft>
        <a:buClr>
          <a:schemeClr val="bg1"/>
        </a:buClr>
        <a:buSzPct val="60000"/>
        <a:buFont typeface="Wingdings" pitchFamily="2" charset="2"/>
        <a:buChar char="n"/>
        <a:defRPr sz="1900">
          <a:solidFill>
            <a:schemeClr val="tx1"/>
          </a:solidFill>
          <a:latin typeface="+mn-lt"/>
        </a:defRPr>
      </a:lvl8pPr>
      <a:lvl9pPr marL="3885463" indent="-228556" algn="l" rtl="0" eaLnBrk="1" fontAlgn="base" hangingPunct="1">
        <a:spcBef>
          <a:spcPct val="20000"/>
        </a:spcBef>
        <a:spcAft>
          <a:spcPct val="0"/>
        </a:spcAft>
        <a:buClr>
          <a:schemeClr val="bg1"/>
        </a:buClr>
        <a:buSzPct val="60000"/>
        <a:buFont typeface="Wingdings" pitchFamily="2" charset="2"/>
        <a:buChar char="n"/>
        <a:defRPr sz="1900">
          <a:solidFill>
            <a:schemeClr val="tx1"/>
          </a:solidFill>
          <a:latin typeface="+mn-lt"/>
        </a:defRPr>
      </a:lvl9pPr>
    </p:bodyStyle>
    <p:other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5.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7.jpe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0.png"/><Relationship Id="rId3" Type="http://schemas.openxmlformats.org/officeDocument/2006/relationships/image" Target="../media/image5.jpe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40.pn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6.jpeg"/><Relationship Id="rId5" Type="http://schemas.openxmlformats.org/officeDocument/2006/relationships/image" Target="../media/image52.jpeg"/><Relationship Id="rId10" Type="http://schemas.openxmlformats.org/officeDocument/2006/relationships/image" Target="../media/image49.png"/><Relationship Id="rId4" Type="http://schemas.openxmlformats.org/officeDocument/2006/relationships/image" Target="../media/image51.jpeg"/><Relationship Id="rId9"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jpeg"/><Relationship Id="rId7" Type="http://schemas.openxmlformats.org/officeDocument/2006/relationships/image" Target="../media/image61.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jpeg"/></Relationships>
</file>

<file path=ppt/slides/_rels/slide1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5.jpeg"/><Relationship Id="rId7" Type="http://schemas.openxmlformats.org/officeDocument/2006/relationships/image" Target="../media/image6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10" Type="http://schemas.openxmlformats.org/officeDocument/2006/relationships/image" Target="../media/image64.png"/><Relationship Id="rId4" Type="http://schemas.openxmlformats.org/officeDocument/2006/relationships/image" Target="../media/image65.jpeg"/><Relationship Id="rId9"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jpeg"/><Relationship Id="rId7" Type="http://schemas.openxmlformats.org/officeDocument/2006/relationships/image" Target="../media/image74.pn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64.png"/><Relationship Id="rId4" Type="http://schemas.openxmlformats.org/officeDocument/2006/relationships/image" Target="../media/image71.png"/><Relationship Id="rId9" Type="http://schemas.openxmlformats.org/officeDocument/2006/relationships/image" Target="../media/image76.jpe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7.jpeg"/><Relationship Id="rId7" Type="http://schemas.openxmlformats.org/officeDocument/2006/relationships/image" Target="../media/image7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5.jpe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57.jpeg"/><Relationship Id="rId7" Type="http://schemas.openxmlformats.org/officeDocument/2006/relationships/image" Target="../media/image85.jpe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5.jpe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Grp="1" noChangeArrowheads="1"/>
          </p:cNvSpPr>
          <p:nvPr>
            <p:ph type="ftr" sz="quarter" idx="3"/>
          </p:nvPr>
        </p:nvSpPr>
        <p:spPr/>
        <p:txBody>
          <a:bodyPr/>
          <a:lstStyle/>
          <a:p>
            <a:r>
              <a:rPr lang="en-US" altLang="ko-KR" dirty="0" smtClean="0"/>
              <a:t>www.softwebtechnonlogy.co.in</a:t>
            </a:r>
            <a:endParaRPr lang="en-US" altLang="ko-KR" dirty="0"/>
          </a:p>
        </p:txBody>
      </p:sp>
      <p:sp>
        <p:nvSpPr>
          <p:cNvPr id="25980" name="Rectangle 380"/>
          <p:cNvSpPr>
            <a:spLocks noChangeArrowheads="1"/>
          </p:cNvSpPr>
          <p:nvPr/>
        </p:nvSpPr>
        <p:spPr bwMode="auto">
          <a:xfrm>
            <a:off x="3712551" y="6204944"/>
            <a:ext cx="6800850" cy="568960"/>
          </a:xfrm>
          <a:prstGeom prst="rect">
            <a:avLst/>
          </a:prstGeom>
          <a:noFill/>
          <a:ln w="9525">
            <a:noFill/>
            <a:miter lim="800000"/>
            <a:headEnd/>
            <a:tailEnd/>
          </a:ln>
          <a:effectLst/>
        </p:spPr>
        <p:txBody>
          <a:bodyPr lIns="91422" tIns="45711" rIns="91422" bIns="45711"/>
          <a:lstStyle/>
          <a:p>
            <a:pPr algn="r">
              <a:spcBef>
                <a:spcPct val="20000"/>
              </a:spcBef>
              <a:buClr>
                <a:schemeClr val="tx1"/>
              </a:buClr>
              <a:buFont typeface="Wingdings" pitchFamily="2" charset="2"/>
              <a:buNone/>
            </a:pPr>
            <a:r>
              <a:rPr lang="en-US" altLang="ko-KR" sz="1800" b="1" dirty="0" smtClean="0">
                <a:solidFill>
                  <a:srgbClr val="00B0F0"/>
                </a:solidFill>
                <a:effectLst/>
                <a:latin typeface="Palatino Linotype" pitchFamily="18" charset="0"/>
                <a:cs typeface="Mongolian Baiti" pitchFamily="66" charset="0"/>
              </a:rPr>
              <a:t>CREATING WEBS CONNECTING EVERYONE</a:t>
            </a:r>
            <a:endParaRPr lang="en-US" altLang="ko-KR" sz="1800" b="1" dirty="0">
              <a:solidFill>
                <a:srgbClr val="00B0F0"/>
              </a:solidFill>
              <a:effectLst/>
              <a:latin typeface="Palatino Linotype" pitchFamily="18" charset="0"/>
              <a:cs typeface="Mongolian Baiti" pitchFamily="66" charset="0"/>
            </a:endParaRPr>
          </a:p>
        </p:txBody>
      </p:sp>
      <p:sp>
        <p:nvSpPr>
          <p:cNvPr id="25982" name="Rectangle 382"/>
          <p:cNvSpPr>
            <a:spLocks noGrp="1" noChangeArrowheads="1"/>
          </p:cNvSpPr>
          <p:nvPr>
            <p:ph type="ctrTitle" sz="quarter"/>
          </p:nvPr>
        </p:nvSpPr>
        <p:spPr bwMode="black">
          <a:xfrm>
            <a:off x="1754506" y="5433904"/>
            <a:ext cx="9218295" cy="473958"/>
          </a:xfrm>
          <a:noFill/>
          <a:ln/>
        </p:spPr>
        <p:txBody>
          <a:bodyPr>
            <a:spAutoFit/>
          </a:bodyPr>
          <a:lstStyle/>
          <a:p>
            <a:pPr>
              <a:lnSpc>
                <a:spcPct val="80000"/>
              </a:lnSpc>
            </a:pPr>
            <a:r>
              <a:rPr lang="en-US" altLang="ko-KR" sz="3100" dirty="0" smtClean="0">
                <a:solidFill>
                  <a:srgbClr val="000066"/>
                </a:solidFill>
                <a:latin typeface="Palatino Linotype" pitchFamily="18" charset="0"/>
                <a:ea typeface="굴림" pitchFamily="34" charset="-127"/>
              </a:rPr>
              <a:t>SoftWeb Technology Solutions</a:t>
            </a:r>
            <a:endParaRPr lang="en-US" altLang="ko-KR" sz="3100" dirty="0">
              <a:solidFill>
                <a:srgbClr val="000066"/>
              </a:solidFill>
              <a:latin typeface="Palatino Linotype" pitchFamily="18" charset="0"/>
              <a:ea typeface="굴림" pitchFamily="34" charset="-127"/>
            </a:endParaRPr>
          </a:p>
        </p:txBody>
      </p:sp>
      <p:pic>
        <p:nvPicPr>
          <p:cNvPr id="23554" name="Picture 2" descr="C:\Users\pc\Desktop\KAVYA\SOFTWEB COMPANY PROPOSAL\welcom.png"/>
          <p:cNvPicPr>
            <a:picLocks noChangeAspect="1" noChangeArrowheads="1"/>
          </p:cNvPicPr>
          <p:nvPr/>
        </p:nvPicPr>
        <p:blipFill>
          <a:blip r:embed="rId2"/>
          <a:srcRect/>
          <a:stretch>
            <a:fillRect/>
          </a:stretch>
        </p:blipFill>
        <p:spPr bwMode="auto">
          <a:xfrm>
            <a:off x="0" y="320040"/>
            <a:ext cx="6248400" cy="1466850"/>
          </a:xfrm>
          <a:prstGeom prst="rect">
            <a:avLst/>
          </a:prstGeom>
          <a:noFill/>
        </p:spPr>
      </p:pic>
      <p:pic>
        <p:nvPicPr>
          <p:cNvPr id="23557" name="Picture 5" descr="C:\Users\pc\Desktop\KAVYA\SOFTWEB COMPANY PROPOSAL\partner.png"/>
          <p:cNvPicPr>
            <a:picLocks noChangeAspect="1" noChangeArrowheads="1"/>
          </p:cNvPicPr>
          <p:nvPr/>
        </p:nvPicPr>
        <p:blipFill>
          <a:blip r:embed="rId3"/>
          <a:srcRect/>
          <a:stretch>
            <a:fillRect/>
          </a:stretch>
        </p:blipFill>
        <p:spPr bwMode="auto">
          <a:xfrm>
            <a:off x="1082040" y="1868805"/>
            <a:ext cx="3810000" cy="2876550"/>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982"/>
                                        </p:tgtEl>
                                        <p:attrNameLst>
                                          <p:attrName>style.visibility</p:attrName>
                                        </p:attrNameLst>
                                      </p:cBhvr>
                                      <p:to>
                                        <p:strVal val="visible"/>
                                      </p:to>
                                    </p:set>
                                    <p:anim calcmode="lin" valueType="num">
                                      <p:cBhvr>
                                        <p:cTn id="7" dur="500" fill="hold"/>
                                        <p:tgtEl>
                                          <p:spTgt spid="259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982"/>
                                        </p:tgtEl>
                                        <p:attrNameLst>
                                          <p:attrName>ppt_y</p:attrName>
                                        </p:attrNameLst>
                                      </p:cBhvr>
                                      <p:tavLst>
                                        <p:tav tm="0">
                                          <p:val>
                                            <p:strVal val="#ppt_y"/>
                                          </p:val>
                                        </p:tav>
                                        <p:tav tm="100000">
                                          <p:val>
                                            <p:strVal val="#ppt_y"/>
                                          </p:val>
                                        </p:tav>
                                      </p:tavLst>
                                    </p:anim>
                                    <p:anim calcmode="lin" valueType="num">
                                      <p:cBhvr>
                                        <p:cTn id="9" dur="500" fill="hold"/>
                                        <p:tgtEl>
                                          <p:spTgt spid="259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9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98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5980"/>
                                        </p:tgtEl>
                                        <p:attrNameLst>
                                          <p:attrName>style.visibility</p:attrName>
                                        </p:attrNameLst>
                                      </p:cBhvr>
                                      <p:to>
                                        <p:strVal val="visible"/>
                                      </p:to>
                                    </p:set>
                                    <p:animEffect transition="in" filter="checkerboard(across)">
                                      <p:cBhvr>
                                        <p:cTn id="16" dur="500"/>
                                        <p:tgtEl>
                                          <p:spTgt spid="2598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3554"/>
                                        </p:tgtEl>
                                        <p:attrNameLst>
                                          <p:attrName>style.visibility</p:attrName>
                                        </p:attrNameLst>
                                      </p:cBhvr>
                                      <p:to>
                                        <p:strVal val="visible"/>
                                      </p:to>
                                    </p:set>
                                    <p:anim calcmode="lin" valueType="num">
                                      <p:cBhvr>
                                        <p:cTn id="21" dur="1000" fill="hold"/>
                                        <p:tgtEl>
                                          <p:spTgt spid="23554"/>
                                        </p:tgtEl>
                                        <p:attrNameLst>
                                          <p:attrName>ppt_w</p:attrName>
                                        </p:attrNameLst>
                                      </p:cBhvr>
                                      <p:tavLst>
                                        <p:tav tm="0">
                                          <p:val>
                                            <p:strVal val="#ppt_w+.3"/>
                                          </p:val>
                                        </p:tav>
                                        <p:tav tm="100000">
                                          <p:val>
                                            <p:strVal val="#ppt_w"/>
                                          </p:val>
                                        </p:tav>
                                      </p:tavLst>
                                    </p:anim>
                                    <p:anim calcmode="lin" valueType="num">
                                      <p:cBhvr>
                                        <p:cTn id="22" dur="1000" fill="hold"/>
                                        <p:tgtEl>
                                          <p:spTgt spid="23554"/>
                                        </p:tgtEl>
                                        <p:attrNameLst>
                                          <p:attrName>ppt_h</p:attrName>
                                        </p:attrNameLst>
                                      </p:cBhvr>
                                      <p:tavLst>
                                        <p:tav tm="0">
                                          <p:val>
                                            <p:strVal val="#ppt_h"/>
                                          </p:val>
                                        </p:tav>
                                        <p:tav tm="100000">
                                          <p:val>
                                            <p:strVal val="#ppt_h"/>
                                          </p:val>
                                        </p:tav>
                                      </p:tavLst>
                                    </p:anim>
                                    <p:animEffect transition="in" filter="fade">
                                      <p:cBhvr>
                                        <p:cTn id="23"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80" grpId="0"/>
      <p:bldP spid="259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c\Desktop\KAVYA\Soft.jpg"/>
          <p:cNvPicPr>
            <a:picLocks noChangeAspect="1" noChangeArrowheads="1"/>
          </p:cNvPicPr>
          <p:nvPr/>
        </p:nvPicPr>
        <p:blipFill>
          <a:blip r:embed="rId2"/>
          <a:srcRect/>
          <a:stretch>
            <a:fillRect/>
          </a:stretch>
        </p:blipFill>
        <p:spPr bwMode="auto">
          <a:xfrm>
            <a:off x="7433688" y="6705605"/>
            <a:ext cx="3184945" cy="410409"/>
          </a:xfrm>
          <a:prstGeom prst="rect">
            <a:avLst/>
          </a:prstGeom>
          <a:noFill/>
        </p:spPr>
      </p:pic>
      <p:pic>
        <p:nvPicPr>
          <p:cNvPr id="2058" name="Picture 10" descr="C:\Users\pc\Desktop\KAVYA\SOFTWEB COMPANY PROPOSAL\our-service-banner.jpg"/>
          <p:cNvPicPr>
            <a:picLocks noChangeAspect="1" noChangeArrowheads="1"/>
          </p:cNvPicPr>
          <p:nvPr/>
        </p:nvPicPr>
        <p:blipFill>
          <a:blip r:embed="rId3"/>
          <a:srcRect/>
          <a:stretch>
            <a:fillRect/>
          </a:stretch>
        </p:blipFill>
        <p:spPr bwMode="auto">
          <a:xfrm>
            <a:off x="0" y="0"/>
            <a:ext cx="10972800" cy="1600200"/>
          </a:xfrm>
          <a:prstGeom prst="rect">
            <a:avLst/>
          </a:prstGeom>
          <a:noFill/>
        </p:spPr>
      </p:pic>
      <p:grpSp>
        <p:nvGrpSpPr>
          <p:cNvPr id="39" name="Group 38"/>
          <p:cNvGrpSpPr/>
          <p:nvPr/>
        </p:nvGrpSpPr>
        <p:grpSpPr>
          <a:xfrm>
            <a:off x="2538413" y="1847709"/>
            <a:ext cx="5969271" cy="4530192"/>
            <a:chOff x="2181226" y="1633396"/>
            <a:chExt cx="5969271" cy="4530192"/>
          </a:xfrm>
        </p:grpSpPr>
        <p:grpSp>
          <p:nvGrpSpPr>
            <p:cNvPr id="35" name="Group 34"/>
            <p:cNvGrpSpPr/>
            <p:nvPr/>
          </p:nvGrpSpPr>
          <p:grpSpPr>
            <a:xfrm>
              <a:off x="2181226" y="1633396"/>
              <a:ext cx="5969271" cy="4530192"/>
              <a:chOff x="2181226" y="1633396"/>
              <a:chExt cx="5969271" cy="4530192"/>
            </a:xfrm>
          </p:grpSpPr>
          <p:sp>
            <p:nvSpPr>
              <p:cNvPr id="17" name="Flowchart: Off-page Connector 16"/>
              <p:cNvSpPr/>
              <p:nvPr/>
            </p:nvSpPr>
            <p:spPr bwMode="auto">
              <a:xfrm>
                <a:off x="2985186" y="4458571"/>
                <a:ext cx="1311564" cy="1234750"/>
              </a:xfrm>
              <a:prstGeom prst="flowChartOffpageConnector">
                <a:avLst/>
              </a:prstGeom>
              <a:solidFill>
                <a:srgbClr val="00B0F0"/>
              </a:soli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LINUX</a:t>
                </a: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HOSTING</a:t>
                </a: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p:txBody>
          </p:sp>
          <p:sp>
            <p:nvSpPr>
              <p:cNvPr id="25" name="Flowchart: Off-page Connector 24"/>
              <p:cNvSpPr/>
              <p:nvPr/>
            </p:nvSpPr>
            <p:spPr bwMode="auto">
              <a:xfrm>
                <a:off x="2181226" y="3244420"/>
                <a:ext cx="1311564" cy="1234750"/>
              </a:xfrm>
              <a:prstGeom prst="flowChartOffpageConnector">
                <a:avLst/>
              </a:prstGeom>
              <a:solidFill>
                <a:srgbClr val="C00000"/>
              </a:soli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WINDOWS</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HOSTING</a:t>
                </a: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p:txBody>
          </p:sp>
          <p:sp>
            <p:nvSpPr>
              <p:cNvPr id="26" name="Flowchart: Off-page Connector 25"/>
              <p:cNvSpPr/>
              <p:nvPr/>
            </p:nvSpPr>
            <p:spPr bwMode="auto">
              <a:xfrm>
                <a:off x="5872016" y="2149189"/>
                <a:ext cx="1311564" cy="1234750"/>
              </a:xfrm>
              <a:prstGeom prst="flowChartOffpageConnector">
                <a:avLst/>
              </a:prstGeom>
              <a:solidFill>
                <a:schemeClr val="accent1">
                  <a:lumMod val="75000"/>
                </a:schemeClr>
              </a:soli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VPS</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SERVERS</a:t>
                </a: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p:txBody>
          </p:sp>
          <p:sp>
            <p:nvSpPr>
              <p:cNvPr id="27" name="Flowchart: Off-page Connector 26"/>
              <p:cNvSpPr/>
              <p:nvPr/>
            </p:nvSpPr>
            <p:spPr bwMode="auto">
              <a:xfrm>
                <a:off x="4509437" y="1633396"/>
                <a:ext cx="1311564" cy="1234750"/>
              </a:xfrm>
              <a:prstGeom prst="flowChartOffpageConnector">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DEDICATED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SERVERS</a:t>
                </a:r>
              </a:p>
            </p:txBody>
          </p:sp>
          <p:sp>
            <p:nvSpPr>
              <p:cNvPr id="28" name="Flowchart: Off-page Connector 27"/>
              <p:cNvSpPr/>
              <p:nvPr/>
            </p:nvSpPr>
            <p:spPr bwMode="auto">
              <a:xfrm>
                <a:off x="5802102" y="4514742"/>
                <a:ext cx="1311564" cy="1234750"/>
              </a:xfrm>
              <a:prstGeom prst="flowChartOffpageConnector">
                <a:avLst/>
              </a:prstGeom>
              <a:solidFill>
                <a:srgbClr val="990033"/>
              </a:soli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WINDOWS</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HOSTING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RESELLER</a:t>
                </a:r>
              </a:p>
            </p:txBody>
          </p:sp>
          <p:sp>
            <p:nvSpPr>
              <p:cNvPr id="29" name="Flowchart: Off-page Connector 28"/>
              <p:cNvSpPr/>
              <p:nvPr/>
            </p:nvSpPr>
            <p:spPr bwMode="auto">
              <a:xfrm>
                <a:off x="3145875" y="2075622"/>
                <a:ext cx="1311564" cy="1234750"/>
              </a:xfrm>
              <a:prstGeom prst="flowChartOffpageConnector">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100000" b="100000"/>
                </a:path>
                <a:tileRect t="-100000" r="-100000"/>
              </a:gra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DOMAIN </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RESELLER</a:t>
                </a: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p:txBody>
          </p:sp>
          <p:sp>
            <p:nvSpPr>
              <p:cNvPr id="30" name="Flowchart: Off-page Connector 29"/>
              <p:cNvSpPr/>
              <p:nvPr/>
            </p:nvSpPr>
            <p:spPr bwMode="auto">
              <a:xfrm>
                <a:off x="6838933" y="3297607"/>
                <a:ext cx="1311564" cy="1234750"/>
              </a:xfrm>
              <a:prstGeom prst="flowChartOffpageConnector">
                <a:avLst/>
              </a:prstGeom>
              <a:solidFill>
                <a:srgbClr val="7030A0"/>
              </a:soli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CLOUD</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SERVERS</a:t>
                </a: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p:txBody>
          </p:sp>
          <p:sp>
            <p:nvSpPr>
              <p:cNvPr id="31" name="Flowchart: Off-page Connector 30"/>
              <p:cNvSpPr/>
              <p:nvPr/>
            </p:nvSpPr>
            <p:spPr bwMode="auto">
              <a:xfrm>
                <a:off x="4404396" y="4928838"/>
                <a:ext cx="1311564" cy="1234750"/>
              </a:xfrm>
              <a:prstGeom prst="flowChartOffpageConnector">
                <a:avLst/>
              </a:prstGeom>
              <a:solidFill>
                <a:srgbClr val="33CC33"/>
              </a:solidFill>
              <a:ln w="9525" cap="flat" cmpd="sng" algn="ctr">
                <a:solidFill>
                  <a:srgbClr val="FFFFFF"/>
                </a:solid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LINUX</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effectLst>
                      <a:glow rad="63500">
                        <a:schemeClr val="accent1">
                          <a:satMod val="175000"/>
                          <a:alpha val="40000"/>
                        </a:schemeClr>
                      </a:glow>
                      <a:outerShdw blurRad="38100" dist="38100" dir="2700000" algn="tl">
                        <a:srgbClr val="000000">
                          <a:alpha val="43137"/>
                        </a:srgbClr>
                      </a:outerShdw>
                    </a:effectLst>
                  </a:rPr>
                  <a:t>HOSTING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ea typeface="굴림" pitchFamily="34" charset="-127"/>
                  </a:rPr>
                  <a:t>RESELLER</a:t>
                </a:r>
              </a:p>
            </p:txBody>
          </p:sp>
        </p:grpSp>
        <p:sp>
          <p:nvSpPr>
            <p:cNvPr id="38" name="Rectangle 37"/>
            <p:cNvSpPr/>
            <p:nvPr/>
          </p:nvSpPr>
          <p:spPr>
            <a:xfrm>
              <a:off x="3792527" y="3438823"/>
              <a:ext cx="2851160" cy="769441"/>
            </a:xfrm>
            <a:prstGeom prst="rect">
              <a:avLst/>
            </a:prstGeom>
            <a:noFill/>
            <a:scene3d>
              <a:camera prst="perspectiveRight"/>
              <a:lightRig rig="threePt" dir="t"/>
            </a:scene3d>
            <a:sp3d>
              <a:bevelT/>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rgbClr val="0000CC"/>
                  </a:solidFill>
                  <a:effectLst>
                    <a:reflection blurRad="12700" stA="50000" endPos="50000" dist="5000" dir="5400000" sy="-100000" rotWithShape="0"/>
                  </a:effectLst>
                </a:rPr>
                <a:t>HOSTING</a:t>
              </a:r>
              <a:endParaRPr lang="en-US" sz="4400" b="1" cap="all" spc="0" dirty="0">
                <a:ln w="0"/>
                <a:solidFill>
                  <a:srgbClr val="0000CC"/>
                </a:solidFill>
                <a:effectLst>
                  <a:reflection blurRad="12700" stA="50000" endPos="50000" dist="5000" dir="5400000" sy="-100000" rotWithShape="0"/>
                </a:effectLst>
              </a:endParaRPr>
            </a:p>
          </p:txBody>
        </p:sp>
      </p:gr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C:\Users\pc\Desktop\KAVYA\SOFTWEB COMPANY PROPOSAL\our-service-banner.jpg"/>
          <p:cNvPicPr>
            <a:picLocks noChangeAspect="1" noChangeArrowheads="1"/>
          </p:cNvPicPr>
          <p:nvPr/>
        </p:nvPicPr>
        <p:blipFill>
          <a:blip r:embed="rId2"/>
          <a:srcRect/>
          <a:stretch>
            <a:fillRect/>
          </a:stretch>
        </p:blipFill>
        <p:spPr bwMode="auto">
          <a:xfrm>
            <a:off x="0" y="0"/>
            <a:ext cx="10972800" cy="1600200"/>
          </a:xfrm>
          <a:prstGeom prst="rect">
            <a:avLst/>
          </a:prstGeom>
          <a:noFill/>
        </p:spPr>
      </p:pic>
      <p:pic>
        <p:nvPicPr>
          <p:cNvPr id="4" name="Picture 3"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grpSp>
        <p:nvGrpSpPr>
          <p:cNvPr id="145" name="Group 144"/>
          <p:cNvGrpSpPr/>
          <p:nvPr/>
        </p:nvGrpSpPr>
        <p:grpSpPr>
          <a:xfrm>
            <a:off x="1953490" y="2507672"/>
            <a:ext cx="7703128" cy="3338944"/>
            <a:chOff x="1801091" y="2105890"/>
            <a:chExt cx="7703128" cy="3338944"/>
          </a:xfrm>
        </p:grpSpPr>
        <p:grpSp>
          <p:nvGrpSpPr>
            <p:cNvPr id="140" name="Group 139"/>
            <p:cNvGrpSpPr/>
            <p:nvPr/>
          </p:nvGrpSpPr>
          <p:grpSpPr>
            <a:xfrm>
              <a:off x="1814945" y="2105890"/>
              <a:ext cx="7689274" cy="1233053"/>
              <a:chOff x="1828799" y="2327563"/>
              <a:chExt cx="7689274" cy="1233053"/>
            </a:xfrm>
            <a:solidFill>
              <a:srgbClr val="FF0000"/>
            </a:solidFill>
          </p:grpSpPr>
          <p:sp>
            <p:nvSpPr>
              <p:cNvPr id="72" name="Flowchart: Punched Tape 71"/>
              <p:cNvSpPr/>
              <p:nvPr/>
            </p:nvSpPr>
            <p:spPr bwMode="auto">
              <a:xfrm>
                <a:off x="1870363" y="2424545"/>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WORDPRESS</a:t>
                </a:r>
              </a:p>
            </p:txBody>
          </p:sp>
          <p:sp>
            <p:nvSpPr>
              <p:cNvPr id="99" name="Flowchart: Punched Tape 98"/>
              <p:cNvSpPr/>
              <p:nvPr/>
            </p:nvSpPr>
            <p:spPr bwMode="auto">
              <a:xfrm>
                <a:off x="1828799" y="3047998"/>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MAGENTO</a:t>
                </a:r>
              </a:p>
            </p:txBody>
          </p:sp>
          <p:sp>
            <p:nvSpPr>
              <p:cNvPr id="120" name="Flowchart: Punched Tape 119"/>
              <p:cNvSpPr/>
              <p:nvPr/>
            </p:nvSpPr>
            <p:spPr bwMode="auto">
              <a:xfrm>
                <a:off x="3809999" y="2410690"/>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JOOMLA</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21" name="Flowchart: Punched Tape 120"/>
              <p:cNvSpPr/>
              <p:nvPr/>
            </p:nvSpPr>
            <p:spPr bwMode="auto">
              <a:xfrm>
                <a:off x="3768435" y="3034143"/>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SHOPIFY</a:t>
                </a:r>
              </a:p>
            </p:txBody>
          </p:sp>
          <p:sp>
            <p:nvSpPr>
              <p:cNvPr id="130" name="Flowchart: Punched Tape 129"/>
              <p:cNvSpPr/>
              <p:nvPr/>
            </p:nvSpPr>
            <p:spPr bwMode="auto">
              <a:xfrm>
                <a:off x="5777345" y="2382981"/>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CODE IGNATOR</a:t>
                </a:r>
              </a:p>
            </p:txBody>
          </p:sp>
          <p:sp>
            <p:nvSpPr>
              <p:cNvPr id="131" name="Flowchart: Punched Tape 130"/>
              <p:cNvSpPr/>
              <p:nvPr/>
            </p:nvSpPr>
            <p:spPr bwMode="auto">
              <a:xfrm>
                <a:off x="5735781" y="3006434"/>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PRESTASHOP</a:t>
                </a:r>
              </a:p>
            </p:txBody>
          </p:sp>
          <p:sp>
            <p:nvSpPr>
              <p:cNvPr id="135" name="Flowchart: Punched Tape 134"/>
              <p:cNvSpPr/>
              <p:nvPr/>
            </p:nvSpPr>
            <p:spPr bwMode="auto">
              <a:xfrm>
                <a:off x="7716982" y="2327563"/>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DRUPAL</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36" name="Flowchart: Punched Tape 135"/>
              <p:cNvSpPr/>
              <p:nvPr/>
            </p:nvSpPr>
            <p:spPr bwMode="auto">
              <a:xfrm>
                <a:off x="7675418" y="2951016"/>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OPEN CART</a:t>
                </a:r>
              </a:p>
            </p:txBody>
          </p:sp>
        </p:grpSp>
        <p:grpSp>
          <p:nvGrpSpPr>
            <p:cNvPr id="139" name="Group 138"/>
            <p:cNvGrpSpPr/>
            <p:nvPr/>
          </p:nvGrpSpPr>
          <p:grpSpPr>
            <a:xfrm>
              <a:off x="1801091" y="4225637"/>
              <a:ext cx="7661565" cy="1219197"/>
              <a:chOff x="1814945" y="3491345"/>
              <a:chExt cx="7661565" cy="1219197"/>
            </a:xfrm>
            <a:solidFill>
              <a:srgbClr val="00B050"/>
            </a:solidFill>
          </p:grpSpPr>
          <p:sp>
            <p:nvSpPr>
              <p:cNvPr id="114" name="Flowchart: Punched Tape 113"/>
              <p:cNvSpPr/>
              <p:nvPr/>
            </p:nvSpPr>
            <p:spPr bwMode="auto">
              <a:xfrm>
                <a:off x="1828800" y="3588327"/>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 CART</a:t>
                </a:r>
              </a:p>
            </p:txBody>
          </p:sp>
          <p:sp>
            <p:nvSpPr>
              <p:cNvPr id="115" name="Flowchart: Punched Tape 114"/>
              <p:cNvSpPr/>
              <p:nvPr/>
            </p:nvSpPr>
            <p:spPr bwMode="auto">
              <a:xfrm>
                <a:off x="1814945" y="4197924"/>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PHP</a:t>
                </a:r>
              </a:p>
            </p:txBody>
          </p:sp>
          <p:sp>
            <p:nvSpPr>
              <p:cNvPr id="122" name="Flowchart: Punched Tape 121"/>
              <p:cNvSpPr/>
              <p:nvPr/>
            </p:nvSpPr>
            <p:spPr bwMode="auto">
              <a:xfrm>
                <a:off x="3768436" y="3574472"/>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ZENCART</a:t>
                </a:r>
              </a:p>
            </p:txBody>
          </p:sp>
          <p:sp>
            <p:nvSpPr>
              <p:cNvPr id="123" name="Flowchart: Punched Tape 122"/>
              <p:cNvSpPr/>
              <p:nvPr/>
            </p:nvSpPr>
            <p:spPr bwMode="auto">
              <a:xfrm>
                <a:off x="3754581" y="4184069"/>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ASP.NET</a:t>
                </a:r>
              </a:p>
            </p:txBody>
          </p:sp>
          <p:sp>
            <p:nvSpPr>
              <p:cNvPr id="132" name="Flowchart: Punched Tape 131"/>
              <p:cNvSpPr/>
              <p:nvPr/>
            </p:nvSpPr>
            <p:spPr bwMode="auto">
              <a:xfrm>
                <a:off x="5735782" y="3546763"/>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WOO COMMERCE	</a:t>
                </a:r>
              </a:p>
            </p:txBody>
          </p:sp>
          <p:sp>
            <p:nvSpPr>
              <p:cNvPr id="133" name="Flowchart: Punched Tape 132"/>
              <p:cNvSpPr/>
              <p:nvPr/>
            </p:nvSpPr>
            <p:spPr bwMode="auto">
              <a:xfrm>
                <a:off x="5721927" y="4156360"/>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RUBY</a:t>
                </a:r>
              </a:p>
            </p:txBody>
          </p:sp>
          <p:sp>
            <p:nvSpPr>
              <p:cNvPr id="137" name="Flowchart: Punched Tape 136"/>
              <p:cNvSpPr/>
              <p:nvPr/>
            </p:nvSpPr>
            <p:spPr bwMode="auto">
              <a:xfrm>
                <a:off x="7675419" y="3491345"/>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OS COMMERCE</a:t>
                </a:r>
              </a:p>
            </p:txBody>
          </p:sp>
          <p:sp>
            <p:nvSpPr>
              <p:cNvPr id="138" name="Flowchart: Punched Tape 137"/>
              <p:cNvSpPr/>
              <p:nvPr/>
            </p:nvSpPr>
            <p:spPr bwMode="auto">
              <a:xfrm>
                <a:off x="7661564" y="4100942"/>
                <a:ext cx="1801091" cy="512618"/>
              </a:xfrm>
              <a:prstGeom prst="flowChartPunchedTap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ADMIN PANEL</a:t>
                </a:r>
              </a:p>
            </p:txBody>
          </p:sp>
        </p:grpSp>
        <p:sp>
          <p:nvSpPr>
            <p:cNvPr id="142" name="Oval 141"/>
            <p:cNvSpPr/>
            <p:nvPr/>
          </p:nvSpPr>
          <p:spPr bwMode="auto">
            <a:xfrm>
              <a:off x="5112328" y="3408218"/>
              <a:ext cx="1316181" cy="775855"/>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MARKET  PLACE</a:t>
              </a:r>
            </a:p>
          </p:txBody>
        </p:sp>
      </p:grpSp>
      <p:cxnSp>
        <p:nvCxnSpPr>
          <p:cNvPr id="144" name="Straight Connector 143"/>
          <p:cNvCxnSpPr/>
          <p:nvPr/>
        </p:nvCxnSpPr>
        <p:spPr bwMode="auto">
          <a:xfrm>
            <a:off x="1524000" y="2313709"/>
            <a:ext cx="914400" cy="914400"/>
          </a:xfrm>
          <a:prstGeom prst="line">
            <a:avLst/>
          </a:prstGeom>
          <a:noFill/>
          <a:ln w="9525" cap="flat" cmpd="sng" algn="ctr">
            <a:noFill/>
            <a:prstDash val="solid"/>
            <a:round/>
            <a:headEnd type="none" w="med" len="med"/>
            <a:tailEnd type="none" w="med" len="med"/>
          </a:ln>
          <a:effectLst/>
        </p:spPr>
      </p:cxnSp>
      <p:sp>
        <p:nvSpPr>
          <p:cNvPr id="152" name="TextBox 151"/>
          <p:cNvSpPr txBox="1"/>
          <p:nvPr/>
        </p:nvSpPr>
        <p:spPr>
          <a:xfrm>
            <a:off x="249383" y="1813560"/>
            <a:ext cx="5527962" cy="400110"/>
          </a:xfrm>
          <a:prstGeom prst="rect">
            <a:avLst/>
          </a:prstGeom>
          <a:noFill/>
        </p:spPr>
        <p:txBody>
          <a:bodyPr wrap="square" rtlCol="0">
            <a:spAutoFit/>
          </a:bodyPr>
          <a:lstStyle/>
          <a:p>
            <a:pPr algn="l"/>
            <a:r>
              <a:rPr lang="en-US" sz="2000" dirty="0" smtClean="0">
                <a:solidFill>
                  <a:srgbClr val="990033"/>
                </a:solidFill>
              </a:rPr>
              <a:t>DYNAMIC WEBSITES THAT WE PROVIDES :  </a:t>
            </a:r>
            <a:endParaRPr lang="en-US" sz="2000" dirty="0">
              <a:solidFill>
                <a:srgbClr val="990033"/>
              </a:solidFill>
            </a:endParaRPr>
          </a:p>
        </p:txBody>
      </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1000" fill="hold"/>
                                        <p:tgtEl>
                                          <p:spTgt spid="145"/>
                                        </p:tgtEl>
                                        <p:attrNameLst>
                                          <p:attrName>ppt_w</p:attrName>
                                        </p:attrNameLst>
                                      </p:cBhvr>
                                      <p:tavLst>
                                        <p:tav tm="0">
                                          <p:val>
                                            <p:strVal val="#ppt_w*0.70"/>
                                          </p:val>
                                        </p:tav>
                                        <p:tav tm="100000">
                                          <p:val>
                                            <p:strVal val="#ppt_w"/>
                                          </p:val>
                                        </p:tav>
                                      </p:tavLst>
                                    </p:anim>
                                    <p:anim calcmode="lin" valueType="num">
                                      <p:cBhvr>
                                        <p:cTn id="8" dur="1000" fill="hold"/>
                                        <p:tgtEl>
                                          <p:spTgt spid="145"/>
                                        </p:tgtEl>
                                        <p:attrNameLst>
                                          <p:attrName>ppt_h</p:attrName>
                                        </p:attrNameLst>
                                      </p:cBhvr>
                                      <p:tavLst>
                                        <p:tav tm="0">
                                          <p:val>
                                            <p:strVal val="#ppt_h"/>
                                          </p:val>
                                        </p:tav>
                                        <p:tav tm="100000">
                                          <p:val>
                                            <p:strVal val="#ppt_h"/>
                                          </p:val>
                                        </p:tav>
                                      </p:tavLst>
                                    </p:anim>
                                    <p:animEffect transition="in" filter="fade">
                                      <p:cBhvr>
                                        <p:cTn id="9" dur="1000"/>
                                        <p:tgtEl>
                                          <p:spTgt spid="145"/>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52"/>
                                        </p:tgtEl>
                                        <p:attrNameLst>
                                          <p:attrName>style.visibility</p:attrName>
                                        </p:attrNameLst>
                                      </p:cBhvr>
                                      <p:to>
                                        <p:strVal val="visible"/>
                                      </p:to>
                                    </p:set>
                                    <p:animEffect transition="in" filter="fade">
                                      <p:cBhvr>
                                        <p:cTn id="14" dur="2000"/>
                                        <p:tgtEl>
                                          <p:spTgt spid="152"/>
                                        </p:tgtEl>
                                      </p:cBhvr>
                                    </p:animEffect>
                                    <p:anim calcmode="lin" valueType="num">
                                      <p:cBhvr>
                                        <p:cTn id="15" dur="2000" fill="hold"/>
                                        <p:tgtEl>
                                          <p:spTgt spid="152"/>
                                        </p:tgtEl>
                                        <p:attrNameLst>
                                          <p:attrName>ppt_w</p:attrName>
                                        </p:attrNameLst>
                                      </p:cBhvr>
                                      <p:tavLst>
                                        <p:tav tm="0" fmla="#ppt_w*sin(2.5*pi*$)">
                                          <p:val>
                                            <p:fltVal val="0"/>
                                          </p:val>
                                        </p:tav>
                                        <p:tav tm="100000">
                                          <p:val>
                                            <p:fltVal val="1"/>
                                          </p:val>
                                        </p:tav>
                                      </p:tavLst>
                                    </p:anim>
                                    <p:anim calcmode="lin" valueType="num">
                                      <p:cBhvr>
                                        <p:cTn id="16" dur="2000" fill="hold"/>
                                        <p:tgtEl>
                                          <p:spTgt spid="1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C:\Users\pc\Desktop\KAVYA\SOFTWEB COMPANY PROPOSAL\our-service-banner.jpg"/>
          <p:cNvPicPr>
            <a:picLocks noChangeAspect="1" noChangeArrowheads="1"/>
          </p:cNvPicPr>
          <p:nvPr/>
        </p:nvPicPr>
        <p:blipFill>
          <a:blip r:embed="rId2"/>
          <a:srcRect/>
          <a:stretch>
            <a:fillRect/>
          </a:stretch>
        </p:blipFill>
        <p:spPr bwMode="auto">
          <a:xfrm>
            <a:off x="0" y="0"/>
            <a:ext cx="10972800" cy="1600200"/>
          </a:xfrm>
          <a:prstGeom prst="rect">
            <a:avLst/>
          </a:prstGeom>
          <a:noFill/>
        </p:spPr>
      </p:pic>
      <p:pic>
        <p:nvPicPr>
          <p:cNvPr id="4" name="Picture 3"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sp>
        <p:nvSpPr>
          <p:cNvPr id="11" name="Circular Arrow 10"/>
          <p:cNvSpPr/>
          <p:nvPr/>
        </p:nvSpPr>
        <p:spPr bwMode="auto">
          <a:xfrm>
            <a:off x="2880360" y="2423160"/>
            <a:ext cx="655320" cy="441960"/>
          </a:xfrm>
          <a:prstGeom prst="circular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2" name="Circular Arrow 11"/>
          <p:cNvSpPr/>
          <p:nvPr/>
        </p:nvSpPr>
        <p:spPr bwMode="auto">
          <a:xfrm>
            <a:off x="2697480" y="4663440"/>
            <a:ext cx="579120" cy="731520"/>
          </a:xfrm>
          <a:prstGeom prst="circular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nvGrpSpPr>
          <p:cNvPr id="22" name="Group 21"/>
          <p:cNvGrpSpPr/>
          <p:nvPr/>
        </p:nvGrpSpPr>
        <p:grpSpPr>
          <a:xfrm>
            <a:off x="1899458" y="2207030"/>
            <a:ext cx="7534102" cy="3737956"/>
            <a:chOff x="1259378" y="1993670"/>
            <a:chExt cx="7534102" cy="3737956"/>
          </a:xfrm>
        </p:grpSpPr>
        <p:sp>
          <p:nvSpPr>
            <p:cNvPr id="18" name="Rounded Rectangle 17"/>
            <p:cNvSpPr/>
            <p:nvPr/>
          </p:nvSpPr>
          <p:spPr bwMode="auto">
            <a:xfrm>
              <a:off x="3713018" y="1993670"/>
              <a:ext cx="2596342" cy="1330036"/>
            </a:xfrm>
            <a:prstGeom prst="roundRect">
              <a:avLst/>
            </a:prstGeom>
            <a:solidFill>
              <a:srgbClr val="7030A0"/>
            </a:solidFill>
            <a:ln w="762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14300" prst="hardEdg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innerShdw blurRad="63500" dist="50800" dir="13500000">
                      <a:prstClr val="black">
                        <a:alpha val="50000"/>
                      </a:prstClr>
                    </a:innerShdw>
                    <a:reflection blurRad="6350" stA="55000" endA="300" endPos="45500" dir="5400000" sy="-100000" algn="bl" rotWithShape="0"/>
                  </a:effectLst>
                </a:rPr>
                <a:t>NETWORK &amp; SERVER</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굴림" pitchFamily="34" charset="-127"/>
                </a:rPr>
                <a:t>MAINTENANCE</a:t>
              </a:r>
            </a:p>
          </p:txBody>
        </p:sp>
        <p:sp>
          <p:nvSpPr>
            <p:cNvPr id="19" name="TextBox 18"/>
            <p:cNvSpPr txBox="1"/>
            <p:nvPr/>
          </p:nvSpPr>
          <p:spPr>
            <a:xfrm>
              <a:off x="3894513" y="3507971"/>
              <a:ext cx="2299854" cy="707886"/>
            </a:xfrm>
            <a:prstGeom prst="rect">
              <a:avLst/>
            </a:prstGeom>
            <a:noFill/>
            <a:scene3d>
              <a:camera prst="orthographicFront"/>
              <a:lightRig rig="threePt" dir="t"/>
            </a:scene3d>
            <a:sp3d>
              <a:bevelT w="114300" prst="hardEdge"/>
            </a:sp3d>
          </p:spPr>
          <p:txBody>
            <a:bodyPr wrap="square" rtlCol="0">
              <a:spAutoFit/>
            </a:bodyPr>
            <a:lstStyle/>
            <a:p>
              <a:r>
                <a:rPr lang="en-US" sz="2000" b="1" dirty="0" smtClean="0">
                  <a:solidFill>
                    <a:srgbClr val="FF0000"/>
                  </a:solidFill>
                  <a:effectLst>
                    <a:outerShdw blurRad="38100" dist="38100" dir="2700000" algn="tl">
                      <a:srgbClr val="000000">
                        <a:alpha val="43137"/>
                      </a:srgbClr>
                    </a:outerShdw>
                    <a:reflection blurRad="6350" stA="60000" endA="900" endPos="58000" dir="5400000" sy="-100000" algn="bl" rotWithShape="0"/>
                  </a:effectLst>
                </a:rPr>
                <a:t>WEB DEVELOPMENT</a:t>
              </a:r>
              <a:endParaRPr lang="en-US" sz="2000" b="1" dirty="0">
                <a:solidFill>
                  <a:srgbClr val="FF0000"/>
                </a:solidFill>
                <a:effectLst>
                  <a:outerShdw blurRad="38100" dist="38100" dir="2700000" algn="tl">
                    <a:srgbClr val="000000">
                      <a:alpha val="43137"/>
                    </a:srgbClr>
                  </a:outerShdw>
                  <a:reflection blurRad="6350" stA="60000" endA="900" endPos="58000" dir="5400000" sy="-100000" algn="bl" rotWithShape="0"/>
                </a:effectLst>
              </a:endParaRPr>
            </a:p>
          </p:txBody>
        </p:sp>
        <p:sp>
          <p:nvSpPr>
            <p:cNvPr id="13" name="Rounded Rectangle 12"/>
            <p:cNvSpPr/>
            <p:nvPr/>
          </p:nvSpPr>
          <p:spPr bwMode="auto">
            <a:xfrm>
              <a:off x="1259378" y="3197630"/>
              <a:ext cx="2596342" cy="1330036"/>
            </a:xfrm>
            <a:prstGeom prst="roundRect">
              <a:avLst/>
            </a:prstGeom>
            <a:solidFill>
              <a:srgbClr val="FF3399"/>
            </a:solidFill>
            <a:ln w="762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14300" prst="hardEdg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innerShdw blurRad="63500" dist="50800" dir="13500000">
                      <a:prstClr val="black">
                        <a:alpha val="50000"/>
                      </a:prstClr>
                    </a:innerShdw>
                    <a:reflection blurRad="6350" stA="55000" endA="300" endPos="45500" dir="5400000" sy="-100000" algn="bl" rotWithShape="0"/>
                  </a:effectLst>
                </a:rPr>
                <a:t>APPLICATION DEVELOPMENT</a:t>
              </a:r>
              <a:endParaRPr kumimoji="0" lang="en-US" sz="1600" b="1" i="0" u="none" strike="noStrike" cap="none" normalizeH="0" baseline="0" dirty="0" smtClean="0">
                <a:ln>
                  <a:noFill/>
                </a:ln>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굴림" pitchFamily="34" charset="-127"/>
              </a:endParaRPr>
            </a:p>
          </p:txBody>
        </p:sp>
        <p:sp>
          <p:nvSpPr>
            <p:cNvPr id="14" name="Rounded Rectangle 13"/>
            <p:cNvSpPr/>
            <p:nvPr/>
          </p:nvSpPr>
          <p:spPr bwMode="auto">
            <a:xfrm>
              <a:off x="6197138" y="3197630"/>
              <a:ext cx="2596342" cy="1330036"/>
            </a:xfrm>
            <a:prstGeom prst="roundRect">
              <a:avLst/>
            </a:prstGeom>
            <a:solidFill>
              <a:srgbClr val="990033"/>
            </a:solidFill>
            <a:ln w="762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14300" prst="hardEdg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innerShdw blurRad="63500" dist="50800" dir="13500000">
                      <a:prstClr val="black">
                        <a:alpha val="50000"/>
                      </a:prstClr>
                    </a:innerShdw>
                    <a:reflection blurRad="6350" stA="55000" endA="300" endPos="45500" dir="5400000" sy="-100000" algn="bl" rotWithShape="0"/>
                  </a:effectLst>
                </a:rPr>
                <a:t>SOFTWARE</a:t>
              </a: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innerShdw blurRad="63500" dist="50800" dir="13500000">
                      <a:prstClr val="black">
                        <a:alpha val="50000"/>
                      </a:prstClr>
                    </a:innerShdw>
                    <a:reflection blurRad="6350" stA="55000" endA="300" endPos="45500" dir="5400000" sy="-100000" algn="bl" rotWithShape="0"/>
                  </a:effectLst>
                </a:rPr>
                <a:t>DEV</a:t>
              </a:r>
              <a:r>
                <a:rPr kumimoji="0" lang="en-US" sz="1600" b="1" i="0" u="none" strike="noStrike" cap="none" normalizeH="0" baseline="0" dirty="0" smtClean="0">
                  <a:ln>
                    <a:noFill/>
                  </a:ln>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굴림" pitchFamily="34" charset="-127"/>
                </a:rPr>
                <a:t>ELOPMENT</a:t>
              </a:r>
            </a:p>
          </p:txBody>
        </p:sp>
        <p:sp>
          <p:nvSpPr>
            <p:cNvPr id="20" name="Rounded Rectangle 19"/>
            <p:cNvSpPr/>
            <p:nvPr/>
          </p:nvSpPr>
          <p:spPr bwMode="auto">
            <a:xfrm>
              <a:off x="3713018" y="4401590"/>
              <a:ext cx="2596342" cy="1330036"/>
            </a:xfrm>
            <a:prstGeom prst="roundRect">
              <a:avLst/>
            </a:prstGeom>
            <a:solidFill>
              <a:schemeClr val="accent2">
                <a:lumMod val="50000"/>
              </a:schemeClr>
            </a:solidFill>
            <a:ln w="762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14300" prst="hardEdg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effectLst>
                    <a:innerShdw blurRad="63500" dist="50800" dir="13500000">
                      <a:prstClr val="black">
                        <a:alpha val="50000"/>
                      </a:prstClr>
                    </a:innerShdw>
                    <a:reflection blurRad="6350" stA="55000" endA="300" endPos="45500" dir="5400000" sy="-100000" algn="bl" rotWithShape="0"/>
                  </a:effectLst>
                </a:rPr>
                <a:t>WEBSITE &amp; APPLICATION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굴림" pitchFamily="34" charset="-127"/>
                </a:rPr>
                <a:t>MAINTENANCE</a:t>
              </a:r>
            </a:p>
          </p:txBody>
        </p:sp>
      </p:gr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ko-KR" dirty="0" smtClean="0"/>
              <a:t>Company Logo</a:t>
            </a:r>
            <a:endParaRPr lang="en-US" altLang="ko-KR" dirty="0"/>
          </a:p>
        </p:txBody>
      </p:sp>
      <p:pic>
        <p:nvPicPr>
          <p:cNvPr id="3" name="Picture 10" descr="C:\Users\pc\Desktop\KAVYA\SOFTWEB COMPANY PROPOSAL\our-service-banner.jpg"/>
          <p:cNvPicPr>
            <a:picLocks noChangeAspect="1" noChangeArrowheads="1"/>
          </p:cNvPicPr>
          <p:nvPr/>
        </p:nvPicPr>
        <p:blipFill>
          <a:blip r:embed="rId2"/>
          <a:srcRect/>
          <a:stretch>
            <a:fillRect/>
          </a:stretch>
        </p:blipFill>
        <p:spPr bwMode="auto">
          <a:xfrm>
            <a:off x="0" y="0"/>
            <a:ext cx="10972800" cy="1600200"/>
          </a:xfrm>
          <a:prstGeom prst="rect">
            <a:avLst/>
          </a:prstGeom>
          <a:noFill/>
        </p:spPr>
      </p:pic>
      <p:pic>
        <p:nvPicPr>
          <p:cNvPr id="4" name="Picture 3"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grpSp>
        <p:nvGrpSpPr>
          <p:cNvPr id="32" name="Group 31"/>
          <p:cNvGrpSpPr/>
          <p:nvPr/>
        </p:nvGrpSpPr>
        <p:grpSpPr>
          <a:xfrm>
            <a:off x="2316480" y="2438400"/>
            <a:ext cx="7650480" cy="3855720"/>
            <a:chOff x="2072640" y="1935480"/>
            <a:chExt cx="6309360" cy="3855720"/>
          </a:xfrm>
        </p:grpSpPr>
        <p:grpSp>
          <p:nvGrpSpPr>
            <p:cNvPr id="28" name="Group 27"/>
            <p:cNvGrpSpPr/>
            <p:nvPr/>
          </p:nvGrpSpPr>
          <p:grpSpPr>
            <a:xfrm>
              <a:off x="2087880" y="1935480"/>
              <a:ext cx="6202680" cy="1112520"/>
              <a:chOff x="1874520" y="2484120"/>
              <a:chExt cx="6202680" cy="1112520"/>
            </a:xfrm>
          </p:grpSpPr>
          <p:sp>
            <p:nvSpPr>
              <p:cNvPr id="6" name="Folded Corner 5"/>
              <p:cNvSpPr/>
              <p:nvPr/>
            </p:nvSpPr>
            <p:spPr bwMode="auto">
              <a:xfrm>
                <a:off x="1874520" y="2484120"/>
                <a:ext cx="1478280" cy="1112520"/>
              </a:xfrm>
              <a:prstGeom prst="foldedCorner">
                <a:avLst/>
              </a:prstGeom>
              <a:solidFill>
                <a:srgbClr val="92D05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TRAVEL APPLICATION</a:t>
                </a:r>
              </a:p>
            </p:txBody>
          </p:sp>
          <p:sp>
            <p:nvSpPr>
              <p:cNvPr id="7" name="Folded Corner 6"/>
              <p:cNvSpPr/>
              <p:nvPr/>
            </p:nvSpPr>
            <p:spPr bwMode="auto">
              <a:xfrm>
                <a:off x="3459480" y="2484120"/>
                <a:ext cx="1478280" cy="1112520"/>
              </a:xfrm>
              <a:prstGeom prst="foldedCorner">
                <a:avLst/>
              </a:prstGeom>
              <a:solidFill>
                <a:srgbClr val="CC99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E-COMMERCE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APPLICATION</a:t>
                </a:r>
              </a:p>
            </p:txBody>
          </p:sp>
          <p:sp>
            <p:nvSpPr>
              <p:cNvPr id="8" name="Folded Corner 7"/>
              <p:cNvSpPr/>
              <p:nvPr/>
            </p:nvSpPr>
            <p:spPr bwMode="auto">
              <a:xfrm>
                <a:off x="5029200" y="2484120"/>
                <a:ext cx="1478280" cy="1112520"/>
              </a:xfrm>
              <a:prstGeom prst="foldedCorner">
                <a:avLst/>
              </a:prstGeom>
              <a:solidFill>
                <a:srgbClr val="FF3399"/>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REAL ESTATE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APPLICATION</a:t>
                </a:r>
              </a:p>
            </p:txBody>
          </p:sp>
          <p:sp>
            <p:nvSpPr>
              <p:cNvPr id="9" name="Folded Corner 8"/>
              <p:cNvSpPr/>
              <p:nvPr/>
            </p:nvSpPr>
            <p:spPr bwMode="auto">
              <a:xfrm>
                <a:off x="6598920" y="2484120"/>
                <a:ext cx="1478280" cy="1112520"/>
              </a:xfrm>
              <a:prstGeom prst="foldedCorner">
                <a:avLst/>
              </a:prstGeom>
              <a:solidFill>
                <a:srgbClr val="00B0F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CONTENT</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MANAGEMENT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SYSTEM</a:t>
                </a:r>
              </a:p>
            </p:txBody>
          </p:sp>
        </p:grpSp>
        <p:grpSp>
          <p:nvGrpSpPr>
            <p:cNvPr id="30" name="Group 29"/>
            <p:cNvGrpSpPr/>
            <p:nvPr/>
          </p:nvGrpSpPr>
          <p:grpSpPr>
            <a:xfrm>
              <a:off x="2072640" y="3291840"/>
              <a:ext cx="6266814" cy="1158240"/>
              <a:chOff x="335280" y="3733800"/>
              <a:chExt cx="6266814" cy="1158240"/>
            </a:xfrm>
          </p:grpSpPr>
          <p:sp>
            <p:nvSpPr>
              <p:cNvPr id="10" name="Folded Corner 9"/>
              <p:cNvSpPr/>
              <p:nvPr/>
            </p:nvSpPr>
            <p:spPr bwMode="auto">
              <a:xfrm>
                <a:off x="335280" y="3733800"/>
                <a:ext cx="1478280" cy="1158240"/>
              </a:xfrm>
              <a:prstGeom prst="foldedCorner">
                <a:avLst/>
              </a:prstGeom>
              <a:solidFill>
                <a:srgbClr val="990033"/>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ANDROID APPLICATION</a:t>
                </a:r>
              </a:p>
            </p:txBody>
          </p:sp>
          <p:sp>
            <p:nvSpPr>
              <p:cNvPr id="17" name="Folded Corner 16"/>
              <p:cNvSpPr/>
              <p:nvPr/>
            </p:nvSpPr>
            <p:spPr bwMode="auto">
              <a:xfrm>
                <a:off x="1874520" y="3733800"/>
                <a:ext cx="1469567" cy="1112520"/>
              </a:xfrm>
              <a:prstGeom prst="foldedCorner">
                <a:avLst/>
              </a:prstGeom>
              <a:solidFill>
                <a:srgbClr val="7030A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JOB</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PORTAL</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8" name="Folded Corner 17"/>
              <p:cNvSpPr/>
              <p:nvPr/>
            </p:nvSpPr>
            <p:spPr bwMode="auto">
              <a:xfrm>
                <a:off x="3480798" y="3764280"/>
                <a:ext cx="1469567" cy="1112520"/>
              </a:xfrm>
              <a:prstGeom prst="foldedCorner">
                <a:avLst/>
              </a:prstGeom>
              <a:solidFill>
                <a:schemeClr val="accent3">
                  <a:lumMod val="50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EDUCATION</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PORTAL</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19" name="Folded Corner 18"/>
              <p:cNvSpPr/>
              <p:nvPr/>
            </p:nvSpPr>
            <p:spPr bwMode="auto">
              <a:xfrm>
                <a:off x="5071926" y="3749040"/>
                <a:ext cx="1530168" cy="1112520"/>
              </a:xfrm>
              <a:prstGeom prst="foldedCorner">
                <a:avLst/>
              </a:prstGeom>
              <a:solidFill>
                <a:srgbClr val="00808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CLASSIFIED</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DIRECTORY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DEVELOPMENT</a:t>
                </a:r>
              </a:p>
            </p:txBody>
          </p:sp>
        </p:grpSp>
        <p:grpSp>
          <p:nvGrpSpPr>
            <p:cNvPr id="31" name="Group 30"/>
            <p:cNvGrpSpPr/>
            <p:nvPr/>
          </p:nvGrpSpPr>
          <p:grpSpPr>
            <a:xfrm>
              <a:off x="2105935" y="4663440"/>
              <a:ext cx="6276065" cy="1127760"/>
              <a:chOff x="216175" y="5029200"/>
              <a:chExt cx="6276065" cy="1127760"/>
            </a:xfrm>
          </p:grpSpPr>
          <p:sp>
            <p:nvSpPr>
              <p:cNvPr id="20" name="Folded Corner 19"/>
              <p:cNvSpPr/>
              <p:nvPr/>
            </p:nvSpPr>
            <p:spPr bwMode="auto">
              <a:xfrm>
                <a:off x="216175" y="5044440"/>
                <a:ext cx="1499868" cy="1112520"/>
              </a:xfrm>
              <a:prstGeom prst="foldedCorner">
                <a:avLst/>
              </a:prstGeom>
              <a:solidFill>
                <a:srgbClr val="FFC0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TUTOR</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APPLICATION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DEVELOPMENT</a:t>
                </a:r>
              </a:p>
            </p:txBody>
          </p:sp>
          <p:sp>
            <p:nvSpPr>
              <p:cNvPr id="21" name="Folded Corner 20"/>
              <p:cNvSpPr/>
              <p:nvPr/>
            </p:nvSpPr>
            <p:spPr bwMode="auto">
              <a:xfrm>
                <a:off x="1776643" y="5029200"/>
                <a:ext cx="1545677" cy="1112520"/>
              </a:xfrm>
              <a:prstGeom prst="foldedCorner">
                <a:avLst/>
              </a:prstGeom>
              <a:solidFill>
                <a:srgbClr val="0000CC"/>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IPHONE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DEVELOPMENT</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sp>
            <p:nvSpPr>
              <p:cNvPr id="23" name="Folded Corner 22"/>
              <p:cNvSpPr/>
              <p:nvPr/>
            </p:nvSpPr>
            <p:spPr bwMode="auto">
              <a:xfrm>
                <a:off x="3398520" y="5029200"/>
                <a:ext cx="1524000" cy="1112520"/>
              </a:xfrm>
              <a:prstGeom prst="foldedCorner">
                <a:avLst/>
              </a:prstGeom>
              <a:solidFill>
                <a:srgbClr val="3366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WIRE  FRAME</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WEB</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DEVELOPMENT</a:t>
                </a:r>
              </a:p>
            </p:txBody>
          </p:sp>
          <p:sp>
            <p:nvSpPr>
              <p:cNvPr id="24" name="Folded Corner 23"/>
              <p:cNvSpPr/>
              <p:nvPr/>
            </p:nvSpPr>
            <p:spPr bwMode="auto">
              <a:xfrm>
                <a:off x="5013960" y="5029200"/>
                <a:ext cx="1478280" cy="1066800"/>
              </a:xfrm>
              <a:prstGeom prst="foldedCorner">
                <a:avLst/>
              </a:prstGeom>
              <a:solidFill>
                <a:srgbClr val="FF9999"/>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rPr>
                  <a:t>SUGAR CRM</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APPLICATION</a:t>
                </a:r>
                <a:endPar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endParaRPr>
              </a:p>
            </p:txBody>
          </p:sp>
        </p:grpSp>
      </p:grpSp>
      <p:sp>
        <p:nvSpPr>
          <p:cNvPr id="33" name="TextBox 32"/>
          <p:cNvSpPr txBox="1"/>
          <p:nvPr/>
        </p:nvSpPr>
        <p:spPr>
          <a:xfrm>
            <a:off x="249383" y="1828800"/>
            <a:ext cx="5527962" cy="400110"/>
          </a:xfrm>
          <a:prstGeom prst="rect">
            <a:avLst/>
          </a:prstGeom>
          <a:noFill/>
        </p:spPr>
        <p:txBody>
          <a:bodyPr wrap="square" rtlCol="0">
            <a:spAutoFit/>
          </a:bodyPr>
          <a:lstStyle/>
          <a:p>
            <a:pPr algn="l"/>
            <a:r>
              <a:rPr lang="en-US" sz="2000" dirty="0" smtClean="0">
                <a:solidFill>
                  <a:srgbClr val="002060"/>
                </a:solidFill>
              </a:rPr>
              <a:t>IN APPLICATION DEVELOPMENT WE OFFER:  </a:t>
            </a:r>
            <a:endParaRPr lang="en-US" sz="2000" dirty="0">
              <a:solidFill>
                <a:srgbClr val="002060"/>
              </a:solidFill>
            </a:endParaRPr>
          </a:p>
        </p:txBody>
      </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edg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3"/>
                                        </p:tgtEl>
                                        <p:attrNameLst>
                                          <p:attrName>style.visibility</p:attrName>
                                        </p:attrNameLst>
                                      </p:cBhvr>
                                      <p:to>
                                        <p:strVal val="visible"/>
                                      </p:to>
                                    </p:set>
                                    <p:anim calcmode="discrete" valueType="clr">
                                      <p:cBhvr override="childStyle">
                                        <p:cTn id="12"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3"/>
                                        </p:tgtEl>
                                        <p:attrNameLst>
                                          <p:attrName>fillcolor</p:attrName>
                                        </p:attrNameLst>
                                      </p:cBhvr>
                                      <p:tavLst>
                                        <p:tav tm="0">
                                          <p:val>
                                            <p:clrVal>
                                              <a:schemeClr val="accent2"/>
                                            </p:clrVal>
                                          </p:val>
                                        </p:tav>
                                        <p:tav tm="50000">
                                          <p:val>
                                            <p:clrVal>
                                              <a:schemeClr val="hlink"/>
                                            </p:clrVal>
                                          </p:val>
                                        </p:tav>
                                      </p:tavLst>
                                    </p:anim>
                                    <p:set>
                                      <p:cBhvr>
                                        <p:cTn id="14"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ko-KR" dirty="0" smtClean="0"/>
              <a:t>Company Logo</a:t>
            </a:r>
            <a:endParaRPr lang="en-US" altLang="ko-KR" dirty="0"/>
          </a:p>
        </p:txBody>
      </p:sp>
      <p:pic>
        <p:nvPicPr>
          <p:cNvPr id="3" name="Picture 10" descr="C:\Users\pc\Desktop\KAVYA\SOFTWEB COMPANY PROPOSAL\our-service-banner.jpg"/>
          <p:cNvPicPr>
            <a:picLocks noChangeAspect="1" noChangeArrowheads="1"/>
          </p:cNvPicPr>
          <p:nvPr/>
        </p:nvPicPr>
        <p:blipFill>
          <a:blip r:embed="rId3"/>
          <a:srcRect/>
          <a:stretch>
            <a:fillRect/>
          </a:stretch>
        </p:blipFill>
        <p:spPr bwMode="auto">
          <a:xfrm>
            <a:off x="0" y="0"/>
            <a:ext cx="10972800" cy="1600200"/>
          </a:xfrm>
          <a:prstGeom prst="rect">
            <a:avLst/>
          </a:prstGeom>
          <a:noFill/>
        </p:spPr>
      </p:pic>
      <p:pic>
        <p:nvPicPr>
          <p:cNvPr id="4" name="Picture 3" descr="C:\Users\pc\Desktop\KAVYA\Soft.jpg"/>
          <p:cNvPicPr>
            <a:picLocks noChangeAspect="1" noChangeArrowheads="1"/>
          </p:cNvPicPr>
          <p:nvPr/>
        </p:nvPicPr>
        <p:blipFill>
          <a:blip r:embed="rId4"/>
          <a:srcRect/>
          <a:stretch>
            <a:fillRect/>
          </a:stretch>
        </p:blipFill>
        <p:spPr bwMode="auto">
          <a:xfrm>
            <a:off x="7433688" y="6705605"/>
            <a:ext cx="3184945" cy="410409"/>
          </a:xfrm>
          <a:prstGeom prst="rect">
            <a:avLst/>
          </a:prstGeom>
          <a:noFill/>
        </p:spPr>
      </p:pic>
      <p:grpSp>
        <p:nvGrpSpPr>
          <p:cNvPr id="55" name="Group 54"/>
          <p:cNvGrpSpPr/>
          <p:nvPr/>
        </p:nvGrpSpPr>
        <p:grpSpPr>
          <a:xfrm>
            <a:off x="1798320" y="2103120"/>
            <a:ext cx="7924800" cy="4312920"/>
            <a:chOff x="1630680" y="1691640"/>
            <a:chExt cx="8214360" cy="4648200"/>
          </a:xfrm>
        </p:grpSpPr>
        <p:grpSp>
          <p:nvGrpSpPr>
            <p:cNvPr id="54" name="Group 53"/>
            <p:cNvGrpSpPr/>
            <p:nvPr/>
          </p:nvGrpSpPr>
          <p:grpSpPr>
            <a:xfrm>
              <a:off x="4815840" y="2895600"/>
              <a:ext cx="1722120" cy="1798320"/>
              <a:chOff x="5638800" y="2682240"/>
              <a:chExt cx="1722120" cy="1798320"/>
            </a:xfrm>
          </p:grpSpPr>
          <p:sp>
            <p:nvSpPr>
              <p:cNvPr id="20" name="Horizontal Scroll 19"/>
              <p:cNvSpPr/>
              <p:nvPr/>
            </p:nvSpPr>
            <p:spPr bwMode="auto">
              <a:xfrm>
                <a:off x="5654040" y="2682240"/>
                <a:ext cx="1706880" cy="990600"/>
              </a:xfrm>
              <a:prstGeom prst="horizontalScroll">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CUSTOMER</a:t>
                </a:r>
              </a:p>
              <a:p>
                <a:r>
                  <a:rPr lang="en-US" dirty="0" smtClean="0">
                    <a:effectLst/>
                    <a:latin typeface="Rockwell" pitchFamily="18" charset="0"/>
                  </a:rPr>
                  <a:t>RELATIONSHIP</a:t>
                </a:r>
              </a:p>
              <a:p>
                <a:r>
                  <a:rPr lang="en-US" dirty="0" smtClean="0">
                    <a:effectLst/>
                    <a:latin typeface="Rockwell" pitchFamily="18" charset="0"/>
                  </a:rPr>
                  <a:t>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35" name="Horizontal Scroll 34"/>
              <p:cNvSpPr/>
              <p:nvPr/>
            </p:nvSpPr>
            <p:spPr bwMode="auto">
              <a:xfrm>
                <a:off x="5638800" y="3688080"/>
                <a:ext cx="1706880" cy="792480"/>
              </a:xfrm>
              <a:prstGeom prst="horizontalScroll">
                <a:avLst/>
              </a:prstGeom>
              <a:solidFill>
                <a:schemeClr val="bg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HR &amp; PAYROLL MANAGEMENT</a:t>
                </a: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grpSp>
          <p:nvGrpSpPr>
            <p:cNvPr id="53" name="Group 52"/>
            <p:cNvGrpSpPr/>
            <p:nvPr/>
          </p:nvGrpSpPr>
          <p:grpSpPr>
            <a:xfrm>
              <a:off x="1630680" y="1828800"/>
              <a:ext cx="3246120" cy="4511040"/>
              <a:chOff x="1295400" y="1844040"/>
              <a:chExt cx="3246120" cy="4511040"/>
            </a:xfrm>
          </p:grpSpPr>
          <p:grpSp>
            <p:nvGrpSpPr>
              <p:cNvPr id="46" name="Group 45"/>
              <p:cNvGrpSpPr/>
              <p:nvPr/>
            </p:nvGrpSpPr>
            <p:grpSpPr>
              <a:xfrm>
                <a:off x="2423160" y="1844040"/>
                <a:ext cx="1706880" cy="1524000"/>
                <a:chOff x="2225040" y="1798320"/>
                <a:chExt cx="1706880" cy="1524000"/>
              </a:xfrm>
            </p:grpSpPr>
            <p:sp>
              <p:nvSpPr>
                <p:cNvPr id="27" name="Horizontal Scroll 26"/>
                <p:cNvSpPr/>
                <p:nvPr/>
              </p:nvSpPr>
              <p:spPr bwMode="auto">
                <a:xfrm>
                  <a:off x="2225040" y="1798320"/>
                  <a:ext cx="1706880" cy="792480"/>
                </a:xfrm>
                <a:prstGeom prst="horizontalScroll">
                  <a:avLst/>
                </a:prstGeom>
                <a:solidFill>
                  <a:srgbClr val="FF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ATTENDENCE</a:t>
                  </a:r>
                </a:p>
                <a:p>
                  <a:r>
                    <a:rPr lang="en-US" dirty="0" smtClean="0">
                      <a:effectLst/>
                      <a:latin typeface="Rockwell" pitchFamily="18" charset="0"/>
                    </a:rPr>
                    <a:t>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30" name="Horizontal Scroll 29"/>
                <p:cNvSpPr/>
                <p:nvPr/>
              </p:nvSpPr>
              <p:spPr bwMode="auto">
                <a:xfrm>
                  <a:off x="2225040" y="2529840"/>
                  <a:ext cx="1706880" cy="792480"/>
                </a:xfrm>
                <a:prstGeom prst="horizontalScroll">
                  <a:avLst/>
                </a:prstGeom>
                <a:solidFill>
                  <a:srgbClr val="33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TEXTILE</a:t>
                  </a:r>
                </a:p>
                <a:p>
                  <a:r>
                    <a:rPr lang="en-US" dirty="0" smtClean="0">
                      <a:effectLst/>
                      <a:latin typeface="Rockwell" pitchFamily="18" charset="0"/>
                    </a:rPr>
                    <a:t>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grpSp>
            <p:nvGrpSpPr>
              <p:cNvPr id="51" name="Group 50"/>
              <p:cNvGrpSpPr/>
              <p:nvPr/>
            </p:nvGrpSpPr>
            <p:grpSpPr>
              <a:xfrm>
                <a:off x="2834640" y="4785360"/>
                <a:ext cx="1706880" cy="1569720"/>
                <a:chOff x="2697480" y="4785360"/>
                <a:chExt cx="1706880" cy="1569720"/>
              </a:xfrm>
            </p:grpSpPr>
            <p:sp>
              <p:nvSpPr>
                <p:cNvPr id="31" name="Horizontal Scroll 30"/>
                <p:cNvSpPr/>
                <p:nvPr/>
              </p:nvSpPr>
              <p:spPr bwMode="auto">
                <a:xfrm>
                  <a:off x="2697480" y="5562600"/>
                  <a:ext cx="1706880" cy="792480"/>
                </a:xfrm>
                <a:prstGeom prst="horizontalScroll">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ZOO TICKETING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34" name="Horizontal Scroll 33"/>
                <p:cNvSpPr/>
                <p:nvPr/>
              </p:nvSpPr>
              <p:spPr bwMode="auto">
                <a:xfrm>
                  <a:off x="2697480" y="4785360"/>
                  <a:ext cx="1706880" cy="792480"/>
                </a:xfrm>
                <a:prstGeom prst="horizontalScroll">
                  <a:avLst/>
                </a:prstGeom>
                <a:solidFill>
                  <a:srgbClr val="00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MOVIE TICKETING</a:t>
                  </a: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grpSp>
            <p:nvGrpSpPr>
              <p:cNvPr id="47" name="Group 46"/>
              <p:cNvGrpSpPr/>
              <p:nvPr/>
            </p:nvGrpSpPr>
            <p:grpSpPr>
              <a:xfrm>
                <a:off x="1295400" y="3337560"/>
                <a:ext cx="1706880" cy="1569720"/>
                <a:chOff x="1295400" y="3337560"/>
                <a:chExt cx="1706880" cy="1569720"/>
              </a:xfrm>
            </p:grpSpPr>
            <p:sp>
              <p:nvSpPr>
                <p:cNvPr id="23" name="Horizontal Scroll 22"/>
                <p:cNvSpPr/>
                <p:nvPr/>
              </p:nvSpPr>
              <p:spPr bwMode="auto">
                <a:xfrm>
                  <a:off x="1295400" y="3337560"/>
                  <a:ext cx="1706880" cy="792480"/>
                </a:xfrm>
                <a:prstGeom prst="horizontalScroll">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SCHOOL</a:t>
                  </a:r>
                </a:p>
                <a:p>
                  <a:r>
                    <a:rPr lang="en-US" dirty="0" smtClean="0">
                      <a:effectLst/>
                      <a:latin typeface="Rockwell" pitchFamily="18" charset="0"/>
                    </a:rPr>
                    <a:t>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36" name="Horizontal Scroll 35"/>
                <p:cNvSpPr/>
                <p:nvPr/>
              </p:nvSpPr>
              <p:spPr bwMode="auto">
                <a:xfrm>
                  <a:off x="1295400" y="4114800"/>
                  <a:ext cx="1706880" cy="792480"/>
                </a:xfrm>
                <a:prstGeom prst="horizontalScroll">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NEWSPAPER BILLING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grpSp>
        <p:grpSp>
          <p:nvGrpSpPr>
            <p:cNvPr id="52" name="Group 51"/>
            <p:cNvGrpSpPr/>
            <p:nvPr/>
          </p:nvGrpSpPr>
          <p:grpSpPr>
            <a:xfrm flipH="1">
              <a:off x="6690360" y="1691640"/>
              <a:ext cx="3154680" cy="4511040"/>
              <a:chOff x="7376160" y="1584960"/>
              <a:chExt cx="3154680" cy="4511040"/>
            </a:xfrm>
          </p:grpSpPr>
          <p:grpSp>
            <p:nvGrpSpPr>
              <p:cNvPr id="49" name="Group 48"/>
              <p:cNvGrpSpPr/>
              <p:nvPr/>
            </p:nvGrpSpPr>
            <p:grpSpPr>
              <a:xfrm>
                <a:off x="7376160" y="3124200"/>
                <a:ext cx="1722120" cy="1539240"/>
                <a:chOff x="8580120" y="3002280"/>
                <a:chExt cx="1722120" cy="1539240"/>
              </a:xfrm>
            </p:grpSpPr>
            <p:sp>
              <p:nvSpPr>
                <p:cNvPr id="28" name="Horizontal Scroll 27"/>
                <p:cNvSpPr/>
                <p:nvPr/>
              </p:nvSpPr>
              <p:spPr bwMode="auto">
                <a:xfrm>
                  <a:off x="8580120" y="3002280"/>
                  <a:ext cx="1706880" cy="792480"/>
                </a:xfrm>
                <a:prstGeom prst="horizontalScroll">
                  <a:avLst/>
                </a:prstGeom>
                <a:solidFill>
                  <a:srgbClr val="0080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HOTEL</a:t>
                  </a:r>
                </a:p>
                <a:p>
                  <a:r>
                    <a:rPr lang="en-US" dirty="0" smtClean="0">
                      <a:effectLst/>
                      <a:latin typeface="Rockwell" pitchFamily="18" charset="0"/>
                    </a:rPr>
                    <a:t>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29" name="Horizontal Scroll 28"/>
                <p:cNvSpPr/>
                <p:nvPr/>
              </p:nvSpPr>
              <p:spPr bwMode="auto">
                <a:xfrm>
                  <a:off x="8595360" y="3749040"/>
                  <a:ext cx="1706880" cy="792480"/>
                </a:xfrm>
                <a:prstGeom prst="horizontalScroll">
                  <a:avLst/>
                </a:prstGeom>
                <a:solidFill>
                  <a:srgbClr val="CC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r>
                    <a:rPr lang="en-US" dirty="0" smtClean="0">
                      <a:effectLst/>
                      <a:latin typeface="Rockwell" pitchFamily="18" charset="0"/>
                    </a:rPr>
                    <a:t>HOS PITAL</a:t>
                  </a:r>
                </a:p>
                <a:p>
                  <a:r>
                    <a:rPr lang="en-US" dirty="0" smtClean="0">
                      <a:effectLst/>
                      <a:latin typeface="Rockwell" pitchFamily="18" charset="0"/>
                    </a:rPr>
                    <a:t>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grpSp>
            <p:nvGrpSpPr>
              <p:cNvPr id="48" name="Group 47"/>
              <p:cNvGrpSpPr/>
              <p:nvPr/>
            </p:nvGrpSpPr>
            <p:grpSpPr>
              <a:xfrm>
                <a:off x="8702040" y="1584960"/>
                <a:ext cx="1722120" cy="1569720"/>
                <a:chOff x="5775960" y="1661160"/>
                <a:chExt cx="1722120" cy="1569720"/>
              </a:xfrm>
            </p:grpSpPr>
            <p:sp>
              <p:nvSpPr>
                <p:cNvPr id="26" name="Horizontal Scroll 25"/>
                <p:cNvSpPr/>
                <p:nvPr/>
              </p:nvSpPr>
              <p:spPr bwMode="auto">
                <a:xfrm>
                  <a:off x="5775960" y="1661160"/>
                  <a:ext cx="1706880" cy="792480"/>
                </a:xfrm>
                <a:prstGeom prst="horizontalScroll">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endParaRPr lang="en-US" dirty="0" smtClean="0">
                    <a:effectLst/>
                    <a:latin typeface="Rockwell" pitchFamily="18" charset="0"/>
                  </a:endParaRPr>
                </a:p>
                <a:p>
                  <a:pPr>
                    <a:spcBef>
                      <a:spcPts val="0"/>
                    </a:spcBef>
                  </a:pPr>
                  <a:r>
                    <a:rPr lang="en-US" dirty="0" smtClean="0">
                      <a:effectLst/>
                      <a:latin typeface="Rockwell" pitchFamily="18" charset="0"/>
                    </a:rPr>
                    <a:t>JEWELLERY</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25" name="Horizontal Scroll 24"/>
                <p:cNvSpPr/>
                <p:nvPr/>
              </p:nvSpPr>
              <p:spPr bwMode="auto">
                <a:xfrm>
                  <a:off x="5791200" y="2438400"/>
                  <a:ext cx="1706880" cy="792480"/>
                </a:xfrm>
                <a:prstGeom prst="horizontalScroll">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endParaRPr lang="en-US" dirty="0" smtClean="0">
                    <a:effectLst/>
                    <a:latin typeface="Rockwell" pitchFamily="18" charset="0"/>
                  </a:endParaRPr>
                </a:p>
                <a:p>
                  <a:pPr>
                    <a:spcBef>
                      <a:spcPts val="0"/>
                    </a:spcBef>
                  </a:pPr>
                  <a:r>
                    <a:rPr lang="en-US" dirty="0" smtClean="0">
                      <a:effectLst/>
                      <a:latin typeface="Rockwell" pitchFamily="18" charset="0"/>
                    </a:rPr>
                    <a:t>BILLING</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grpSp>
            <p:nvGrpSpPr>
              <p:cNvPr id="50" name="Group 49"/>
              <p:cNvGrpSpPr/>
              <p:nvPr/>
            </p:nvGrpSpPr>
            <p:grpSpPr>
              <a:xfrm>
                <a:off x="8808720" y="4541520"/>
                <a:ext cx="1722120" cy="1554480"/>
                <a:chOff x="5745480" y="4541520"/>
                <a:chExt cx="1722120" cy="1554480"/>
              </a:xfrm>
            </p:grpSpPr>
            <p:sp>
              <p:nvSpPr>
                <p:cNvPr id="32" name="Horizontal Scroll 31"/>
                <p:cNvSpPr/>
                <p:nvPr/>
              </p:nvSpPr>
              <p:spPr bwMode="auto">
                <a:xfrm>
                  <a:off x="5760720" y="4541520"/>
                  <a:ext cx="1706880" cy="792480"/>
                </a:xfrm>
                <a:prstGeom prst="horizontalScroll">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pPr>
                  <a:endParaRPr lang="en-US" dirty="0" smtClean="0">
                    <a:effectLst/>
                    <a:latin typeface="Rockwell" pitchFamily="18" charset="0"/>
                  </a:endParaRPr>
                </a:p>
                <a:p>
                  <a:pPr>
                    <a:spcBef>
                      <a:spcPts val="0"/>
                    </a:spcBef>
                  </a:pPr>
                  <a:r>
                    <a:rPr lang="en-US" dirty="0" smtClean="0">
                      <a:effectLst/>
                      <a:latin typeface="Rockwell" pitchFamily="18" charset="0"/>
                    </a:rPr>
                    <a:t>ONLINE EXAM</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37" name="Horizontal Scroll 36"/>
                <p:cNvSpPr/>
                <p:nvPr/>
              </p:nvSpPr>
              <p:spPr bwMode="auto">
                <a:xfrm>
                  <a:off x="5745480" y="5303520"/>
                  <a:ext cx="1706880" cy="792480"/>
                </a:xfrm>
                <a:prstGeom prst="horizontalScroll">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effectLst/>
                    <a:latin typeface="Rockwell" pitchFamily="18" charset="0"/>
                  </a:endParaRPr>
                </a:p>
                <a:p>
                  <a:r>
                    <a:rPr lang="en-US" dirty="0" smtClean="0">
                      <a:effectLst/>
                      <a:latin typeface="Rockwell" pitchFamily="18" charset="0"/>
                    </a:rPr>
                    <a:t>PAYING GUEST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grpSp>
      </p:grpSp>
      <p:sp>
        <p:nvSpPr>
          <p:cNvPr id="56" name="TextBox 55"/>
          <p:cNvSpPr txBox="1"/>
          <p:nvPr/>
        </p:nvSpPr>
        <p:spPr>
          <a:xfrm>
            <a:off x="279863" y="1676400"/>
            <a:ext cx="5527962" cy="400110"/>
          </a:xfrm>
          <a:prstGeom prst="rect">
            <a:avLst/>
          </a:prstGeom>
          <a:noFill/>
        </p:spPr>
        <p:txBody>
          <a:bodyPr wrap="square" rtlCol="0">
            <a:spAutoFit/>
          </a:bodyPr>
          <a:lstStyle/>
          <a:p>
            <a:pPr algn="l"/>
            <a:r>
              <a:rPr lang="en-US" sz="2000" u="sng" dirty="0" smtClean="0">
                <a:solidFill>
                  <a:srgbClr val="002060"/>
                </a:solidFill>
              </a:rPr>
              <a:t>IN SOFTWARE DEVELOPMENT WE OFFER:  </a:t>
            </a:r>
            <a:endParaRPr lang="en-US" sz="2000" u="sng" dirty="0">
              <a:solidFill>
                <a:srgbClr val="002060"/>
              </a:solidFill>
            </a:endParaRPr>
          </a:p>
        </p:txBody>
      </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4)">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6"/>
                                        </p:tgtEl>
                                        <p:attrNameLst>
                                          <p:attrName>style.visibility</p:attrName>
                                        </p:attrNameLst>
                                      </p:cBhvr>
                                      <p:to>
                                        <p:strVal val="visible"/>
                                      </p:to>
                                    </p:set>
                                    <p:anim calcmode="discrete" valueType="clr">
                                      <p:cBhvr override="childStyle">
                                        <p:cTn id="12"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6"/>
                                        </p:tgtEl>
                                        <p:attrNameLst>
                                          <p:attrName>fillcolor</p:attrName>
                                        </p:attrNameLst>
                                      </p:cBhvr>
                                      <p:tavLst>
                                        <p:tav tm="0">
                                          <p:val>
                                            <p:clrVal>
                                              <a:schemeClr val="accent2"/>
                                            </p:clrVal>
                                          </p:val>
                                        </p:tav>
                                        <p:tav tm="50000">
                                          <p:val>
                                            <p:clrVal>
                                              <a:schemeClr val="hlink"/>
                                            </p:clrVal>
                                          </p:val>
                                        </p:tav>
                                      </p:tavLst>
                                    </p:anim>
                                    <p:set>
                                      <p:cBhvr>
                                        <p:cTn id="14"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KAVYA\SOFTWEB COMPANY PROPOSAL\Clients_banner.jpg"/>
          <p:cNvPicPr>
            <a:picLocks noChangeAspect="1" noChangeArrowheads="1"/>
          </p:cNvPicPr>
          <p:nvPr/>
        </p:nvPicPr>
        <p:blipFill>
          <a:blip r:embed="rId2"/>
          <a:srcRect/>
          <a:stretch>
            <a:fillRect/>
          </a:stretch>
        </p:blipFill>
        <p:spPr bwMode="auto">
          <a:xfrm>
            <a:off x="0" y="190500"/>
            <a:ext cx="10972800" cy="1455420"/>
          </a:xfrm>
          <a:prstGeom prst="rect">
            <a:avLst/>
          </a:prstGeom>
          <a:noFill/>
        </p:spPr>
      </p:pic>
      <p:pic>
        <p:nvPicPr>
          <p:cNvPr id="79" name="Picture 78"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grpSp>
        <p:nvGrpSpPr>
          <p:cNvPr id="93" name="Group 92"/>
          <p:cNvGrpSpPr/>
          <p:nvPr/>
        </p:nvGrpSpPr>
        <p:grpSpPr>
          <a:xfrm>
            <a:off x="2490013" y="1857377"/>
            <a:ext cx="8135579" cy="4336200"/>
            <a:chOff x="2662291" y="1897133"/>
            <a:chExt cx="8135579" cy="4336200"/>
          </a:xfrm>
        </p:grpSpPr>
        <p:pic>
          <p:nvPicPr>
            <p:cNvPr id="2084" name="Picture 36" descr="http://softwebtechnology.co.in/images/images/IMG-26.jpg"/>
            <p:cNvPicPr>
              <a:picLocks noChangeAspect="1" noChangeArrowheads="1"/>
            </p:cNvPicPr>
            <p:nvPr/>
          </p:nvPicPr>
          <p:blipFill>
            <a:blip r:embed="rId4"/>
            <a:srcRect/>
            <a:stretch>
              <a:fillRect/>
            </a:stretch>
          </p:blipFill>
          <p:spPr bwMode="auto">
            <a:xfrm>
              <a:off x="2675590" y="1908534"/>
              <a:ext cx="1981200" cy="1304926"/>
            </a:xfrm>
            <a:prstGeom prst="rect">
              <a:avLst/>
            </a:prstGeom>
            <a:noFill/>
            <a:ln>
              <a:solidFill>
                <a:schemeClr val="tx1"/>
              </a:solidFill>
            </a:ln>
            <a:scene3d>
              <a:camera prst="orthographicFront"/>
              <a:lightRig rig="threePt" dir="t"/>
            </a:scene3d>
            <a:sp3d>
              <a:bevelT w="139700" h="139700" prst="divot"/>
            </a:sp3d>
          </p:spPr>
        </p:pic>
        <p:pic>
          <p:nvPicPr>
            <p:cNvPr id="2086" name="Picture 38" descr="http://softwebtechnology.co.in/images/images/img-18.jpg"/>
            <p:cNvPicPr>
              <a:picLocks noChangeAspect="1" noChangeArrowheads="1"/>
            </p:cNvPicPr>
            <p:nvPr/>
          </p:nvPicPr>
          <p:blipFill>
            <a:blip r:embed="rId5"/>
            <a:srcRect/>
            <a:stretch>
              <a:fillRect/>
            </a:stretch>
          </p:blipFill>
          <p:spPr bwMode="auto">
            <a:xfrm>
              <a:off x="4720560" y="1913559"/>
              <a:ext cx="1981200" cy="1304926"/>
            </a:xfrm>
            <a:prstGeom prst="rect">
              <a:avLst/>
            </a:prstGeom>
            <a:noFill/>
            <a:ln>
              <a:solidFill>
                <a:schemeClr val="tx1"/>
              </a:solidFill>
            </a:ln>
            <a:scene3d>
              <a:camera prst="orthographicFront"/>
              <a:lightRig rig="threePt" dir="t"/>
            </a:scene3d>
            <a:sp3d>
              <a:bevelT w="139700" h="139700" prst="divot"/>
            </a:sp3d>
          </p:spPr>
        </p:pic>
        <p:pic>
          <p:nvPicPr>
            <p:cNvPr id="2088" name="Picture 40" descr="http://softwebtechnology.co.in/images/images/gold.png"/>
            <p:cNvPicPr>
              <a:picLocks noChangeAspect="1" noChangeArrowheads="1"/>
            </p:cNvPicPr>
            <p:nvPr/>
          </p:nvPicPr>
          <p:blipFill>
            <a:blip r:embed="rId6"/>
            <a:srcRect/>
            <a:stretch>
              <a:fillRect/>
            </a:stretch>
          </p:blipFill>
          <p:spPr bwMode="auto">
            <a:xfrm>
              <a:off x="6756710" y="1917696"/>
              <a:ext cx="1981200" cy="1304926"/>
            </a:xfrm>
            <a:prstGeom prst="rect">
              <a:avLst/>
            </a:prstGeom>
            <a:noFill/>
            <a:ln>
              <a:solidFill>
                <a:schemeClr val="tx1"/>
              </a:solidFill>
            </a:ln>
            <a:scene3d>
              <a:camera prst="orthographicFront"/>
              <a:lightRig rig="threePt" dir="t"/>
            </a:scene3d>
            <a:sp3d>
              <a:bevelT w="139700" h="139700" prst="divot"/>
            </a:sp3d>
          </p:spPr>
        </p:pic>
        <p:pic>
          <p:nvPicPr>
            <p:cNvPr id="2090" name="Picture 42" descr="http://softwebtechnology.co.in/images/images/pacific.jpg"/>
            <p:cNvPicPr>
              <a:picLocks noChangeAspect="1" noChangeArrowheads="1"/>
            </p:cNvPicPr>
            <p:nvPr/>
          </p:nvPicPr>
          <p:blipFill>
            <a:blip r:embed="rId7"/>
            <a:srcRect/>
            <a:stretch>
              <a:fillRect/>
            </a:stretch>
          </p:blipFill>
          <p:spPr bwMode="auto">
            <a:xfrm>
              <a:off x="8802755" y="1897133"/>
              <a:ext cx="1981200" cy="1304926"/>
            </a:xfrm>
            <a:prstGeom prst="rect">
              <a:avLst/>
            </a:prstGeom>
            <a:noFill/>
            <a:ln>
              <a:solidFill>
                <a:schemeClr val="tx1"/>
              </a:solidFill>
            </a:ln>
            <a:scene3d>
              <a:camera prst="orthographicFront"/>
              <a:lightRig rig="threePt" dir="t"/>
            </a:scene3d>
            <a:sp3d>
              <a:bevelT w="139700" h="139700" prst="divot"/>
            </a:sp3d>
          </p:spPr>
        </p:pic>
        <p:pic>
          <p:nvPicPr>
            <p:cNvPr id="2092" name="Picture 44" descr="http://softwebtechnology.co.in/images/images/life.jpg"/>
            <p:cNvPicPr>
              <a:picLocks noChangeAspect="1" noChangeArrowheads="1"/>
            </p:cNvPicPr>
            <p:nvPr/>
          </p:nvPicPr>
          <p:blipFill>
            <a:blip r:embed="rId8"/>
            <a:srcRect/>
            <a:stretch>
              <a:fillRect/>
            </a:stretch>
          </p:blipFill>
          <p:spPr bwMode="auto">
            <a:xfrm>
              <a:off x="4710667" y="3398740"/>
              <a:ext cx="1981200" cy="1304926"/>
            </a:xfrm>
            <a:prstGeom prst="rect">
              <a:avLst/>
            </a:prstGeom>
            <a:noFill/>
            <a:ln>
              <a:solidFill>
                <a:schemeClr val="tx1"/>
              </a:solidFill>
            </a:ln>
            <a:scene3d>
              <a:camera prst="orthographicFront"/>
              <a:lightRig rig="threePt" dir="t"/>
            </a:scene3d>
            <a:sp3d>
              <a:bevelT w="139700" h="139700" prst="divot"/>
            </a:sp3d>
          </p:spPr>
        </p:pic>
        <p:pic>
          <p:nvPicPr>
            <p:cNvPr id="2094" name="Picture 46" descr="http://softwebtechnology.co.in/images/images/2016-05-20.png"/>
            <p:cNvPicPr>
              <a:picLocks noChangeAspect="1" noChangeArrowheads="1"/>
            </p:cNvPicPr>
            <p:nvPr/>
          </p:nvPicPr>
          <p:blipFill>
            <a:blip r:embed="rId9"/>
            <a:srcRect/>
            <a:stretch>
              <a:fillRect/>
            </a:stretch>
          </p:blipFill>
          <p:spPr bwMode="auto">
            <a:xfrm>
              <a:off x="2662291" y="3385236"/>
              <a:ext cx="1981200" cy="1304926"/>
            </a:xfrm>
            <a:prstGeom prst="rect">
              <a:avLst/>
            </a:prstGeom>
            <a:noFill/>
            <a:ln>
              <a:solidFill>
                <a:schemeClr val="tx1"/>
              </a:solidFill>
            </a:ln>
            <a:scene3d>
              <a:camera prst="orthographicFront"/>
              <a:lightRig rig="threePt" dir="t"/>
            </a:scene3d>
            <a:sp3d>
              <a:bevelT w="139700" h="139700" prst="divot"/>
            </a:sp3d>
          </p:spPr>
        </p:pic>
        <p:pic>
          <p:nvPicPr>
            <p:cNvPr id="2096" name="Picture 48" descr="http://softwebtechnology.co.in/images/images/img-27.jpg"/>
            <p:cNvPicPr>
              <a:picLocks noChangeAspect="1" noChangeArrowheads="1"/>
            </p:cNvPicPr>
            <p:nvPr/>
          </p:nvPicPr>
          <p:blipFill>
            <a:blip r:embed="rId10"/>
            <a:srcRect/>
            <a:stretch>
              <a:fillRect/>
            </a:stretch>
          </p:blipFill>
          <p:spPr bwMode="auto">
            <a:xfrm>
              <a:off x="6777115" y="3388045"/>
              <a:ext cx="1981200" cy="1304926"/>
            </a:xfrm>
            <a:prstGeom prst="rect">
              <a:avLst/>
            </a:prstGeom>
            <a:noFill/>
            <a:ln>
              <a:solidFill>
                <a:schemeClr val="tx1"/>
              </a:solidFill>
            </a:ln>
            <a:scene3d>
              <a:camera prst="orthographicFront"/>
              <a:lightRig rig="threePt" dir="t"/>
            </a:scene3d>
            <a:sp3d>
              <a:bevelT w="139700" h="139700" prst="divot"/>
            </a:sp3d>
          </p:spPr>
        </p:pic>
        <p:pic>
          <p:nvPicPr>
            <p:cNvPr id="2098" name="Picture 50" descr="http://softwebtechnology.co.in/images/images/img-5_01.jpg"/>
            <p:cNvPicPr>
              <a:picLocks noChangeAspect="1" noChangeArrowheads="1"/>
            </p:cNvPicPr>
            <p:nvPr/>
          </p:nvPicPr>
          <p:blipFill>
            <a:blip r:embed="rId11"/>
            <a:srcRect/>
            <a:stretch>
              <a:fillRect/>
            </a:stretch>
          </p:blipFill>
          <p:spPr bwMode="auto">
            <a:xfrm>
              <a:off x="8806070" y="3407125"/>
              <a:ext cx="1981200" cy="1304926"/>
            </a:xfrm>
            <a:prstGeom prst="rect">
              <a:avLst/>
            </a:prstGeom>
            <a:noFill/>
            <a:ln>
              <a:solidFill>
                <a:schemeClr val="tx1"/>
              </a:solidFill>
            </a:ln>
            <a:scene3d>
              <a:camera prst="orthographicFront"/>
              <a:lightRig rig="threePt" dir="t"/>
            </a:scene3d>
            <a:sp3d>
              <a:bevelT w="139700" h="139700" prst="divot"/>
            </a:sp3d>
          </p:spPr>
        </p:pic>
        <p:pic>
          <p:nvPicPr>
            <p:cNvPr id="2100" name="Picture 52" descr="http://softwebtechnology.co.in/images/images/pik.jpg"/>
            <p:cNvPicPr>
              <a:picLocks noChangeAspect="1" noChangeArrowheads="1"/>
            </p:cNvPicPr>
            <p:nvPr/>
          </p:nvPicPr>
          <p:blipFill>
            <a:blip r:embed="rId12"/>
            <a:srcRect/>
            <a:stretch>
              <a:fillRect/>
            </a:stretch>
          </p:blipFill>
          <p:spPr bwMode="auto">
            <a:xfrm>
              <a:off x="2668827" y="4862169"/>
              <a:ext cx="1981200" cy="1304926"/>
            </a:xfrm>
            <a:prstGeom prst="rect">
              <a:avLst/>
            </a:prstGeom>
            <a:noFill/>
            <a:ln>
              <a:solidFill>
                <a:schemeClr val="tx1"/>
              </a:solidFill>
            </a:ln>
            <a:scene3d>
              <a:camera prst="orthographicFront"/>
              <a:lightRig rig="threePt" dir="t"/>
            </a:scene3d>
            <a:sp3d>
              <a:bevelT w="139700" h="139700" prst="divot"/>
            </a:sp3d>
          </p:spPr>
        </p:pic>
        <p:pic>
          <p:nvPicPr>
            <p:cNvPr id="2102" name="Picture 54" descr="http://softwebtechnology.co.in/images/images/img-21.jpg"/>
            <p:cNvPicPr>
              <a:picLocks noChangeAspect="1" noChangeArrowheads="1"/>
            </p:cNvPicPr>
            <p:nvPr/>
          </p:nvPicPr>
          <p:blipFill>
            <a:blip r:embed="rId13"/>
            <a:srcRect/>
            <a:stretch>
              <a:fillRect/>
            </a:stretch>
          </p:blipFill>
          <p:spPr bwMode="auto">
            <a:xfrm>
              <a:off x="8816670" y="4928407"/>
              <a:ext cx="1981200" cy="1304926"/>
            </a:xfrm>
            <a:prstGeom prst="rect">
              <a:avLst/>
            </a:prstGeom>
            <a:noFill/>
            <a:ln>
              <a:solidFill>
                <a:schemeClr val="tx1"/>
              </a:solidFill>
            </a:ln>
            <a:scene3d>
              <a:camera prst="orthographicFront"/>
              <a:lightRig rig="threePt" dir="t"/>
            </a:scene3d>
            <a:sp3d>
              <a:bevelT w="139700" h="139700" prst="divot"/>
            </a:sp3d>
          </p:spPr>
        </p:pic>
        <p:pic>
          <p:nvPicPr>
            <p:cNvPr id="2104" name="Picture 56" descr="http://softwebtechnology.co.in/images/images/nsg.png"/>
            <p:cNvPicPr>
              <a:picLocks noChangeAspect="1" noChangeArrowheads="1"/>
            </p:cNvPicPr>
            <p:nvPr/>
          </p:nvPicPr>
          <p:blipFill>
            <a:blip r:embed="rId14"/>
            <a:srcRect/>
            <a:stretch>
              <a:fillRect/>
            </a:stretch>
          </p:blipFill>
          <p:spPr bwMode="auto">
            <a:xfrm>
              <a:off x="4713934" y="4890935"/>
              <a:ext cx="1981200" cy="1304926"/>
            </a:xfrm>
            <a:prstGeom prst="rect">
              <a:avLst/>
            </a:prstGeom>
            <a:noFill/>
            <a:ln>
              <a:solidFill>
                <a:schemeClr val="tx1"/>
              </a:solidFill>
            </a:ln>
            <a:scene3d>
              <a:camera prst="orthographicFront"/>
              <a:lightRig rig="threePt" dir="t"/>
            </a:scene3d>
            <a:sp3d>
              <a:bevelT w="139700" h="139700" prst="divot"/>
            </a:sp3d>
          </p:spPr>
        </p:pic>
        <p:pic>
          <p:nvPicPr>
            <p:cNvPr id="2106" name="Picture 58" descr="http://softwebtechnology.co.in/images/images/hindh.png"/>
            <p:cNvPicPr>
              <a:picLocks noChangeAspect="1" noChangeArrowheads="1"/>
            </p:cNvPicPr>
            <p:nvPr/>
          </p:nvPicPr>
          <p:blipFill>
            <a:blip r:embed="rId15"/>
            <a:srcRect/>
            <a:stretch>
              <a:fillRect/>
            </a:stretch>
          </p:blipFill>
          <p:spPr bwMode="auto">
            <a:xfrm>
              <a:off x="6759979" y="4915475"/>
              <a:ext cx="1981200" cy="1304926"/>
            </a:xfrm>
            <a:prstGeom prst="rect">
              <a:avLst/>
            </a:prstGeom>
            <a:noFill/>
            <a:ln>
              <a:solidFill>
                <a:schemeClr val="tx1"/>
              </a:solidFill>
            </a:ln>
            <a:scene3d>
              <a:camera prst="orthographicFront"/>
              <a:lightRig rig="threePt" dir="t"/>
            </a:scene3d>
            <a:sp3d>
              <a:bevelT w="139700" h="139700" prst="divot"/>
            </a:sp3d>
          </p:spPr>
        </p:pic>
      </p:grpSp>
      <p:pic>
        <p:nvPicPr>
          <p:cNvPr id="92" name="Picture 9" descr="C:\Users\pc\Desktop\KAVYA\SOFTWEB COMPANY PROPOSAL\IMAGES\icon1.png"/>
          <p:cNvPicPr>
            <a:picLocks noChangeAspect="1" noChangeArrowheads="1"/>
          </p:cNvPicPr>
          <p:nvPr/>
        </p:nvPicPr>
        <p:blipFill>
          <a:blip r:embed="rId16"/>
          <a:srcRect/>
          <a:stretch>
            <a:fillRect/>
          </a:stretch>
        </p:blipFill>
        <p:spPr bwMode="auto">
          <a:xfrm>
            <a:off x="159026" y="2313831"/>
            <a:ext cx="2264797" cy="2072639"/>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1000" fill="hold"/>
                                        <p:tgtEl>
                                          <p:spTgt spid="93"/>
                                        </p:tgtEl>
                                        <p:attrNameLst>
                                          <p:attrName>ppt_w</p:attrName>
                                        </p:attrNameLst>
                                      </p:cBhvr>
                                      <p:tavLst>
                                        <p:tav tm="0">
                                          <p:val>
                                            <p:strVal val="#ppt_w*0.70"/>
                                          </p:val>
                                        </p:tav>
                                        <p:tav tm="100000">
                                          <p:val>
                                            <p:strVal val="#ppt_w"/>
                                          </p:val>
                                        </p:tav>
                                      </p:tavLst>
                                    </p:anim>
                                    <p:anim calcmode="lin" valueType="num">
                                      <p:cBhvr>
                                        <p:cTn id="8" dur="1000" fill="hold"/>
                                        <p:tgtEl>
                                          <p:spTgt spid="93"/>
                                        </p:tgtEl>
                                        <p:attrNameLst>
                                          <p:attrName>ppt_h</p:attrName>
                                        </p:attrNameLst>
                                      </p:cBhvr>
                                      <p:tavLst>
                                        <p:tav tm="0">
                                          <p:val>
                                            <p:strVal val="#ppt_h"/>
                                          </p:val>
                                        </p:tav>
                                        <p:tav tm="100000">
                                          <p:val>
                                            <p:strVal val="#ppt_h"/>
                                          </p:val>
                                        </p:tav>
                                      </p:tavLst>
                                    </p:anim>
                                    <p:animEffect transition="in" filter="fade">
                                      <p:cBhvr>
                                        <p:cTn id="9"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ko-KR" smtClean="0"/>
              <a:t>Company Logo</a:t>
            </a:r>
            <a:endParaRPr lang="en-US" altLang="ko-KR"/>
          </a:p>
        </p:txBody>
      </p:sp>
      <p:pic>
        <p:nvPicPr>
          <p:cNvPr id="3" name="Picture 2" descr="C:\Users\pc\Desktop\KAVYA\SOFTWEB COMPANY PROPOSAL\Clients_banner.jpg"/>
          <p:cNvPicPr>
            <a:picLocks noChangeAspect="1" noChangeArrowheads="1"/>
          </p:cNvPicPr>
          <p:nvPr/>
        </p:nvPicPr>
        <p:blipFill>
          <a:blip r:embed="rId2"/>
          <a:srcRect/>
          <a:stretch>
            <a:fillRect/>
          </a:stretch>
        </p:blipFill>
        <p:spPr bwMode="auto">
          <a:xfrm>
            <a:off x="0" y="190500"/>
            <a:ext cx="10972800" cy="1455420"/>
          </a:xfrm>
          <a:prstGeom prst="rect">
            <a:avLst/>
          </a:prstGeom>
          <a:noFill/>
        </p:spPr>
      </p:pic>
      <p:pic>
        <p:nvPicPr>
          <p:cNvPr id="4" name="Picture 3"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grpSp>
        <p:nvGrpSpPr>
          <p:cNvPr id="17" name="Group 16"/>
          <p:cNvGrpSpPr/>
          <p:nvPr/>
        </p:nvGrpSpPr>
        <p:grpSpPr>
          <a:xfrm>
            <a:off x="3371214" y="1982152"/>
            <a:ext cx="6961505" cy="4348798"/>
            <a:chOff x="3051175" y="1982152"/>
            <a:chExt cx="6690360" cy="4348798"/>
          </a:xfrm>
        </p:grpSpPr>
        <p:pic>
          <p:nvPicPr>
            <p:cNvPr id="33794" name="Picture 2" descr="http://softwebtechnology.co.in/images/images/img-1_01.jpg"/>
            <p:cNvPicPr>
              <a:picLocks noChangeAspect="1" noChangeArrowheads="1"/>
            </p:cNvPicPr>
            <p:nvPr/>
          </p:nvPicPr>
          <p:blipFill>
            <a:blip r:embed="rId4"/>
            <a:srcRect/>
            <a:stretch>
              <a:fillRect/>
            </a:stretch>
          </p:blipFill>
          <p:spPr bwMode="auto">
            <a:xfrm>
              <a:off x="3066415" y="199739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3796" name="Picture 4" descr="http://softwebtechnology.co.in/images/images/img-13.jpg"/>
            <p:cNvPicPr>
              <a:picLocks noChangeAspect="1" noChangeArrowheads="1"/>
            </p:cNvPicPr>
            <p:nvPr/>
          </p:nvPicPr>
          <p:blipFill>
            <a:blip r:embed="rId5"/>
            <a:srcRect/>
            <a:stretch>
              <a:fillRect/>
            </a:stretch>
          </p:blipFill>
          <p:spPr bwMode="auto">
            <a:xfrm>
              <a:off x="5382895" y="198215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3798" name="Picture 6" descr="http://softwebtechnology.co.in/images/images/IMG-23.jpg"/>
            <p:cNvPicPr>
              <a:picLocks noChangeAspect="1" noChangeArrowheads="1"/>
            </p:cNvPicPr>
            <p:nvPr/>
          </p:nvPicPr>
          <p:blipFill>
            <a:blip r:embed="rId6"/>
            <a:srcRect/>
            <a:stretch>
              <a:fillRect/>
            </a:stretch>
          </p:blipFill>
          <p:spPr bwMode="auto">
            <a:xfrm>
              <a:off x="7760335" y="199739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3800" name="Picture 8" descr="http://softwebtechnology.co.in/images/images/img-22.jpg"/>
            <p:cNvPicPr>
              <a:picLocks noChangeAspect="1" noChangeArrowheads="1"/>
            </p:cNvPicPr>
            <p:nvPr/>
          </p:nvPicPr>
          <p:blipFill>
            <a:blip r:embed="rId7"/>
            <a:srcRect/>
            <a:stretch>
              <a:fillRect/>
            </a:stretch>
          </p:blipFill>
          <p:spPr bwMode="auto">
            <a:xfrm>
              <a:off x="3066415" y="349091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3802" name="Picture 10" descr="http://softwebtechnology.co.in/images/images/work.png"/>
            <p:cNvPicPr>
              <a:picLocks noChangeAspect="1" noChangeArrowheads="1"/>
            </p:cNvPicPr>
            <p:nvPr/>
          </p:nvPicPr>
          <p:blipFill>
            <a:blip r:embed="rId8"/>
            <a:srcRect/>
            <a:stretch>
              <a:fillRect/>
            </a:stretch>
          </p:blipFill>
          <p:spPr bwMode="auto">
            <a:xfrm>
              <a:off x="5398135" y="347567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3804" name="Picture 12" descr="http://softwebtechnology.co.in/images/images/Capture.jpg"/>
            <p:cNvPicPr>
              <a:picLocks noChangeAspect="1" noChangeArrowheads="1"/>
            </p:cNvPicPr>
            <p:nvPr/>
          </p:nvPicPr>
          <p:blipFill>
            <a:blip r:embed="rId9"/>
            <a:srcRect/>
            <a:stretch>
              <a:fillRect/>
            </a:stretch>
          </p:blipFill>
          <p:spPr bwMode="auto">
            <a:xfrm>
              <a:off x="7760335" y="346043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3806" name="Picture 14" descr="http://softwebtechnology.co.in/images/images/dabba.png"/>
            <p:cNvPicPr>
              <a:picLocks noChangeAspect="1" noChangeArrowheads="1"/>
            </p:cNvPicPr>
            <p:nvPr/>
          </p:nvPicPr>
          <p:blipFill>
            <a:blip r:embed="rId10"/>
            <a:srcRect/>
            <a:stretch>
              <a:fillRect/>
            </a:stretch>
          </p:blipFill>
          <p:spPr bwMode="auto">
            <a:xfrm>
              <a:off x="3051175" y="5006975"/>
              <a:ext cx="1981200" cy="1323975"/>
            </a:xfrm>
            <a:prstGeom prst="rect">
              <a:avLst/>
            </a:prstGeom>
            <a:noFill/>
            <a:ln>
              <a:solidFill>
                <a:schemeClr val="tx1"/>
              </a:solidFill>
            </a:ln>
            <a:scene3d>
              <a:camera prst="orthographicFront"/>
              <a:lightRig rig="threePt" dir="t"/>
            </a:scene3d>
            <a:sp3d>
              <a:bevelT w="139700" h="139700" prst="divot"/>
            </a:sp3d>
          </p:spPr>
        </p:pic>
        <p:pic>
          <p:nvPicPr>
            <p:cNvPr id="33808" name="Picture 16" descr="http://softwebtechnology.co.in/images/images/sidharth.jpg"/>
            <p:cNvPicPr>
              <a:picLocks noChangeAspect="1" noChangeArrowheads="1"/>
            </p:cNvPicPr>
            <p:nvPr/>
          </p:nvPicPr>
          <p:blipFill>
            <a:blip r:embed="rId11"/>
            <a:srcRect/>
            <a:stretch>
              <a:fillRect/>
            </a:stretch>
          </p:blipFill>
          <p:spPr bwMode="auto">
            <a:xfrm>
              <a:off x="5398135" y="499967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3810" name="Picture 18" descr="http://softwebtechnology.co.in/images/images/rkpaint.png"/>
            <p:cNvPicPr>
              <a:picLocks noChangeAspect="1" noChangeArrowheads="1"/>
            </p:cNvPicPr>
            <p:nvPr/>
          </p:nvPicPr>
          <p:blipFill>
            <a:blip r:embed="rId12"/>
            <a:srcRect/>
            <a:stretch>
              <a:fillRect/>
            </a:stretch>
          </p:blipFill>
          <p:spPr bwMode="auto">
            <a:xfrm>
              <a:off x="7745095" y="4984432"/>
              <a:ext cx="1981200" cy="1304926"/>
            </a:xfrm>
            <a:prstGeom prst="rect">
              <a:avLst/>
            </a:prstGeom>
            <a:noFill/>
            <a:ln>
              <a:solidFill>
                <a:schemeClr val="tx1"/>
              </a:solidFill>
            </a:ln>
            <a:scene3d>
              <a:camera prst="orthographicFront"/>
              <a:lightRig rig="threePt" dir="t"/>
            </a:scene3d>
            <a:sp3d>
              <a:bevelT w="139700" h="139700" prst="divot"/>
            </a:sp3d>
          </p:spPr>
        </p:pic>
      </p:grpSp>
      <p:pic>
        <p:nvPicPr>
          <p:cNvPr id="18" name="Picture 9" descr="C:\Users\pc\Desktop\KAVYA\SOFTWEB COMPANY PROPOSAL\IMAGES\icon1.png"/>
          <p:cNvPicPr>
            <a:picLocks noChangeAspect="1" noChangeArrowheads="1"/>
          </p:cNvPicPr>
          <p:nvPr/>
        </p:nvPicPr>
        <p:blipFill>
          <a:blip r:embed="rId13"/>
          <a:srcRect/>
          <a:stretch>
            <a:fillRect/>
          </a:stretch>
        </p:blipFill>
        <p:spPr bwMode="auto">
          <a:xfrm>
            <a:off x="213360" y="2194561"/>
            <a:ext cx="2743201" cy="2667000"/>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ltLang="ko-KR" smtClean="0"/>
              <a:t>Company Logo</a:t>
            </a:r>
            <a:endParaRPr lang="en-US" altLang="ko-KR"/>
          </a:p>
        </p:txBody>
      </p:sp>
      <p:pic>
        <p:nvPicPr>
          <p:cNvPr id="7" name="Picture 6" descr="C:\Users\pc\Desktop\KAVYA\Soft.jpg"/>
          <p:cNvPicPr>
            <a:picLocks noChangeAspect="1" noChangeArrowheads="1"/>
          </p:cNvPicPr>
          <p:nvPr/>
        </p:nvPicPr>
        <p:blipFill>
          <a:blip r:embed="rId2"/>
          <a:srcRect/>
          <a:stretch>
            <a:fillRect/>
          </a:stretch>
        </p:blipFill>
        <p:spPr bwMode="auto">
          <a:xfrm>
            <a:off x="7433688" y="6705605"/>
            <a:ext cx="3184945" cy="410409"/>
          </a:xfrm>
          <a:prstGeom prst="rect">
            <a:avLst/>
          </a:prstGeom>
          <a:noFill/>
        </p:spPr>
      </p:pic>
      <p:grpSp>
        <p:nvGrpSpPr>
          <p:cNvPr id="17" name="Group 16"/>
          <p:cNvGrpSpPr/>
          <p:nvPr/>
        </p:nvGrpSpPr>
        <p:grpSpPr>
          <a:xfrm>
            <a:off x="3185160" y="1768792"/>
            <a:ext cx="7162800" cy="4520566"/>
            <a:chOff x="2731135" y="1662112"/>
            <a:chExt cx="6598920" cy="4520566"/>
          </a:xfrm>
        </p:grpSpPr>
        <p:pic>
          <p:nvPicPr>
            <p:cNvPr id="34818" name="Picture 2" descr="http://softwebtechnology.co.in/images/images/img-8_01.jpg"/>
            <p:cNvPicPr>
              <a:picLocks noChangeAspect="1" noChangeArrowheads="1"/>
            </p:cNvPicPr>
            <p:nvPr/>
          </p:nvPicPr>
          <p:blipFill>
            <a:blip r:embed="rId3"/>
            <a:srcRect/>
            <a:stretch>
              <a:fillRect/>
            </a:stretch>
          </p:blipFill>
          <p:spPr bwMode="auto">
            <a:xfrm>
              <a:off x="2746375" y="486251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4820" name="Picture 4" descr="http://softwebtechnology.co.in/images/images/download.jpg"/>
            <p:cNvPicPr>
              <a:picLocks noChangeAspect="1" noChangeArrowheads="1"/>
            </p:cNvPicPr>
            <p:nvPr/>
          </p:nvPicPr>
          <p:blipFill>
            <a:blip r:embed="rId4"/>
            <a:srcRect/>
            <a:stretch>
              <a:fillRect/>
            </a:stretch>
          </p:blipFill>
          <p:spPr bwMode="auto">
            <a:xfrm>
              <a:off x="5017135" y="487775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4822" name="Picture 6" descr="http://softwebtechnology.co.in/images/images/img-28.jpg"/>
            <p:cNvPicPr>
              <a:picLocks noChangeAspect="1" noChangeArrowheads="1"/>
            </p:cNvPicPr>
            <p:nvPr/>
          </p:nvPicPr>
          <p:blipFill>
            <a:blip r:embed="rId5"/>
            <a:srcRect/>
            <a:stretch>
              <a:fillRect/>
            </a:stretch>
          </p:blipFill>
          <p:spPr bwMode="auto">
            <a:xfrm>
              <a:off x="7333615" y="3338512"/>
              <a:ext cx="1981200" cy="1304926"/>
            </a:xfrm>
            <a:prstGeom prst="rect">
              <a:avLst/>
            </a:prstGeom>
            <a:noFill/>
            <a:ln>
              <a:solidFill>
                <a:schemeClr val="tx1"/>
              </a:solidFill>
            </a:ln>
            <a:scene3d>
              <a:camera prst="orthographicFront"/>
              <a:lightRig rig="threePt" dir="t"/>
            </a:scene3d>
            <a:sp3d>
              <a:bevelT w="139700" h="139700" prst="divot"/>
            </a:sp3d>
          </p:spPr>
        </p:pic>
        <p:pic>
          <p:nvPicPr>
            <p:cNvPr id="34824" name="Picture 8" descr="http://softwebtechnology.co.in/images/images/logo.jpg"/>
            <p:cNvPicPr>
              <a:picLocks noChangeAspect="1" noChangeArrowheads="1"/>
            </p:cNvPicPr>
            <p:nvPr/>
          </p:nvPicPr>
          <p:blipFill>
            <a:blip r:embed="rId6"/>
            <a:srcRect/>
            <a:stretch>
              <a:fillRect/>
            </a:stretch>
          </p:blipFill>
          <p:spPr bwMode="auto">
            <a:xfrm>
              <a:off x="7348855" y="4862512"/>
              <a:ext cx="1981200" cy="1304926"/>
            </a:xfrm>
            <a:prstGeom prst="rect">
              <a:avLst/>
            </a:prstGeom>
            <a:noFill/>
            <a:ln>
              <a:solidFill>
                <a:schemeClr val="tx1"/>
              </a:solidFill>
            </a:ln>
            <a:scene3d>
              <a:camera prst="orthographicFront"/>
              <a:lightRig rig="threePt" dir="t"/>
            </a:scene3d>
            <a:sp3d>
              <a:bevelT w="139700" h="139700" prst="divot"/>
            </a:sp3d>
          </p:spPr>
        </p:pic>
        <p:pic>
          <p:nvPicPr>
            <p:cNvPr id="8" name="Picture 22" descr="http://softwebtechnology.co.in/images/images/img-16.jpg"/>
            <p:cNvPicPr>
              <a:picLocks noChangeAspect="1" noChangeArrowheads="1"/>
            </p:cNvPicPr>
            <p:nvPr/>
          </p:nvPicPr>
          <p:blipFill>
            <a:blip r:embed="rId7"/>
            <a:srcRect/>
            <a:stretch>
              <a:fillRect/>
            </a:stretch>
          </p:blipFill>
          <p:spPr bwMode="auto">
            <a:xfrm>
              <a:off x="2731135" y="3323272"/>
              <a:ext cx="1981200" cy="1304926"/>
            </a:xfrm>
            <a:prstGeom prst="rect">
              <a:avLst/>
            </a:prstGeom>
            <a:noFill/>
            <a:ln>
              <a:solidFill>
                <a:schemeClr val="tx1"/>
              </a:solidFill>
            </a:ln>
            <a:scene3d>
              <a:camera prst="orthographicFront"/>
              <a:lightRig rig="threePt" dir="t"/>
            </a:scene3d>
            <a:sp3d>
              <a:bevelT w="139700" h="139700" prst="divot"/>
            </a:sp3d>
          </p:spPr>
        </p:pic>
        <p:pic>
          <p:nvPicPr>
            <p:cNvPr id="9" name="Picture 24" descr="http://softwebtechnology.co.in/images/images/img-4_01.jpg"/>
            <p:cNvPicPr>
              <a:picLocks noChangeAspect="1" noChangeArrowheads="1"/>
            </p:cNvPicPr>
            <p:nvPr/>
          </p:nvPicPr>
          <p:blipFill>
            <a:blip r:embed="rId8"/>
            <a:srcRect/>
            <a:stretch>
              <a:fillRect/>
            </a:stretch>
          </p:blipFill>
          <p:spPr bwMode="auto">
            <a:xfrm>
              <a:off x="4998720" y="3368992"/>
              <a:ext cx="1981200" cy="1304926"/>
            </a:xfrm>
            <a:prstGeom prst="rect">
              <a:avLst/>
            </a:prstGeom>
            <a:noFill/>
            <a:ln>
              <a:solidFill>
                <a:schemeClr val="tx1"/>
              </a:solidFill>
            </a:ln>
            <a:scene3d>
              <a:camera prst="orthographicFront"/>
              <a:lightRig rig="threePt" dir="t"/>
            </a:scene3d>
            <a:sp3d>
              <a:bevelT w="139700" h="139700" prst="divot"/>
            </a:sp3d>
          </p:spPr>
        </p:pic>
        <p:pic>
          <p:nvPicPr>
            <p:cNvPr id="13" name="Picture 16" descr="http://softwebtechnology.co.in/images/images/sidharth.jpg"/>
            <p:cNvPicPr>
              <a:picLocks noChangeAspect="1" noChangeArrowheads="1"/>
            </p:cNvPicPr>
            <p:nvPr/>
          </p:nvPicPr>
          <p:blipFill>
            <a:blip r:embed="rId9"/>
            <a:srcRect/>
            <a:stretch>
              <a:fillRect/>
            </a:stretch>
          </p:blipFill>
          <p:spPr bwMode="auto">
            <a:xfrm>
              <a:off x="2746375" y="1738312"/>
              <a:ext cx="1981200" cy="1304926"/>
            </a:xfrm>
            <a:prstGeom prst="rect">
              <a:avLst/>
            </a:prstGeom>
            <a:noFill/>
            <a:ln>
              <a:solidFill>
                <a:schemeClr val="tx1"/>
              </a:solidFill>
            </a:ln>
            <a:scene3d>
              <a:camera prst="orthographicFront"/>
              <a:lightRig rig="threePt" dir="t"/>
            </a:scene3d>
            <a:sp3d>
              <a:bevelT w="139700" h="139700" prst="divot"/>
            </a:sp3d>
          </p:spPr>
        </p:pic>
        <p:pic>
          <p:nvPicPr>
            <p:cNvPr id="14" name="Picture 18" descr="http://softwebtechnology.co.in/images/images/rkpaint.png"/>
            <p:cNvPicPr>
              <a:picLocks noChangeAspect="1" noChangeArrowheads="1"/>
            </p:cNvPicPr>
            <p:nvPr/>
          </p:nvPicPr>
          <p:blipFill>
            <a:blip r:embed="rId10"/>
            <a:srcRect/>
            <a:stretch>
              <a:fillRect/>
            </a:stretch>
          </p:blipFill>
          <p:spPr bwMode="auto">
            <a:xfrm>
              <a:off x="4956175" y="1723072"/>
              <a:ext cx="1981200" cy="1304926"/>
            </a:xfrm>
            <a:prstGeom prst="rect">
              <a:avLst/>
            </a:prstGeom>
            <a:noFill/>
            <a:ln>
              <a:solidFill>
                <a:schemeClr val="tx1"/>
              </a:solidFill>
            </a:ln>
            <a:scene3d>
              <a:camera prst="orthographicFront"/>
              <a:lightRig rig="threePt" dir="t"/>
            </a:scene3d>
            <a:sp3d>
              <a:bevelT w="139700" h="139700" prst="divot"/>
            </a:sp3d>
          </p:spPr>
        </p:pic>
        <p:pic>
          <p:nvPicPr>
            <p:cNvPr id="15" name="Picture 20" descr="http://softwebtechnology.co.in/images/images/img-11.jpg"/>
            <p:cNvPicPr>
              <a:picLocks noChangeAspect="1" noChangeArrowheads="1"/>
            </p:cNvPicPr>
            <p:nvPr/>
          </p:nvPicPr>
          <p:blipFill>
            <a:blip r:embed="rId11"/>
            <a:srcRect/>
            <a:stretch>
              <a:fillRect/>
            </a:stretch>
          </p:blipFill>
          <p:spPr bwMode="auto">
            <a:xfrm>
              <a:off x="7272655" y="1662112"/>
              <a:ext cx="1981200" cy="1304926"/>
            </a:xfrm>
            <a:prstGeom prst="rect">
              <a:avLst/>
            </a:prstGeom>
            <a:noFill/>
            <a:ln>
              <a:solidFill>
                <a:schemeClr val="tx1"/>
              </a:solidFill>
            </a:ln>
            <a:scene3d>
              <a:camera prst="orthographicFront"/>
              <a:lightRig rig="threePt" dir="t"/>
            </a:scene3d>
            <a:sp3d>
              <a:bevelT w="139700" h="139700" prst="divot"/>
            </a:sp3d>
          </p:spPr>
        </p:pic>
      </p:grpSp>
      <p:pic>
        <p:nvPicPr>
          <p:cNvPr id="16" name="Picture 15" descr="C:\Users\pc\Desktop\KAVYA\SOFTWEB COMPANY PROPOSAL\Clients_banner.jpg"/>
          <p:cNvPicPr>
            <a:picLocks noChangeAspect="1" noChangeArrowheads="1"/>
          </p:cNvPicPr>
          <p:nvPr/>
        </p:nvPicPr>
        <p:blipFill>
          <a:blip r:embed="rId12"/>
          <a:srcRect/>
          <a:stretch>
            <a:fillRect/>
          </a:stretch>
        </p:blipFill>
        <p:spPr bwMode="auto">
          <a:xfrm>
            <a:off x="0" y="190500"/>
            <a:ext cx="10972800" cy="1455420"/>
          </a:xfrm>
          <a:prstGeom prst="rect">
            <a:avLst/>
          </a:prstGeom>
          <a:noFill/>
        </p:spPr>
      </p:pic>
      <p:pic>
        <p:nvPicPr>
          <p:cNvPr id="34825" name="Picture 9" descr="C:\Users\pc\Desktop\KAVYA\SOFTWEB COMPANY PROPOSAL\IMAGES\icon1.png"/>
          <p:cNvPicPr>
            <a:picLocks noChangeAspect="1" noChangeArrowheads="1"/>
          </p:cNvPicPr>
          <p:nvPr/>
        </p:nvPicPr>
        <p:blipFill>
          <a:blip r:embed="rId13"/>
          <a:srcRect/>
          <a:stretch>
            <a:fillRect/>
          </a:stretch>
        </p:blipFill>
        <p:spPr bwMode="auto">
          <a:xfrm>
            <a:off x="213360" y="2194561"/>
            <a:ext cx="2743201" cy="2667000"/>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KAVYA\SOFTWEB COMPANY PROPOSAL\Our-Associates-top.jpg"/>
          <p:cNvPicPr>
            <a:picLocks noChangeAspect="1" noChangeArrowheads="1"/>
          </p:cNvPicPr>
          <p:nvPr/>
        </p:nvPicPr>
        <p:blipFill>
          <a:blip r:embed="rId2"/>
          <a:srcRect/>
          <a:stretch>
            <a:fillRect/>
          </a:stretch>
        </p:blipFill>
        <p:spPr bwMode="auto">
          <a:xfrm>
            <a:off x="0" y="0"/>
            <a:ext cx="10972800" cy="1645920"/>
          </a:xfrm>
          <a:prstGeom prst="rect">
            <a:avLst/>
          </a:prstGeom>
          <a:noFill/>
        </p:spPr>
      </p:pic>
      <p:pic>
        <p:nvPicPr>
          <p:cNvPr id="4" name="Picture 3"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grpSp>
        <p:nvGrpSpPr>
          <p:cNvPr id="11" name="Group 10"/>
          <p:cNvGrpSpPr/>
          <p:nvPr/>
        </p:nvGrpSpPr>
        <p:grpSpPr>
          <a:xfrm>
            <a:off x="3051174" y="2103754"/>
            <a:ext cx="7540625" cy="4159885"/>
            <a:chOff x="2182495" y="1951355"/>
            <a:chExt cx="7315200" cy="3771900"/>
          </a:xfrm>
        </p:grpSpPr>
        <p:pic>
          <p:nvPicPr>
            <p:cNvPr id="5" name="Picture 2" descr="http://softwebtechnology.co.in/img/1.jpg"/>
            <p:cNvPicPr>
              <a:picLocks noChangeAspect="1" noChangeArrowheads="1"/>
            </p:cNvPicPr>
            <p:nvPr/>
          </p:nvPicPr>
          <p:blipFill>
            <a:blip r:embed="rId4"/>
            <a:srcRect/>
            <a:stretch>
              <a:fillRect/>
            </a:stretch>
          </p:blipFill>
          <p:spPr bwMode="auto">
            <a:xfrm>
              <a:off x="2182495" y="1966595"/>
              <a:ext cx="2286000" cy="1714500"/>
            </a:xfrm>
            <a:prstGeom prst="rect">
              <a:avLst/>
            </a:prstGeom>
            <a:noFill/>
            <a:ln>
              <a:solidFill>
                <a:schemeClr val="tx1"/>
              </a:solidFill>
            </a:ln>
            <a:scene3d>
              <a:camera prst="orthographicFront"/>
              <a:lightRig rig="threePt" dir="t"/>
            </a:scene3d>
            <a:sp3d>
              <a:bevelT w="139700" h="139700" prst="divot"/>
            </a:sp3d>
          </p:spPr>
        </p:pic>
        <p:pic>
          <p:nvPicPr>
            <p:cNvPr id="6" name="Picture 4" descr="http://softwebtechnology.co.in/img/2.jpg"/>
            <p:cNvPicPr>
              <a:picLocks noChangeAspect="1" noChangeArrowheads="1"/>
            </p:cNvPicPr>
            <p:nvPr/>
          </p:nvPicPr>
          <p:blipFill>
            <a:blip r:embed="rId5"/>
            <a:srcRect/>
            <a:stretch>
              <a:fillRect/>
            </a:stretch>
          </p:blipFill>
          <p:spPr bwMode="auto">
            <a:xfrm>
              <a:off x="4651375" y="1951355"/>
              <a:ext cx="2286000" cy="1714500"/>
            </a:xfrm>
            <a:prstGeom prst="rect">
              <a:avLst/>
            </a:prstGeom>
            <a:noFill/>
            <a:ln>
              <a:solidFill>
                <a:schemeClr val="tx1"/>
              </a:solidFill>
            </a:ln>
            <a:scene3d>
              <a:camera prst="orthographicFront"/>
              <a:lightRig rig="threePt" dir="t"/>
            </a:scene3d>
            <a:sp3d>
              <a:bevelT w="139700" h="139700" prst="divot"/>
            </a:sp3d>
          </p:spPr>
        </p:pic>
        <p:pic>
          <p:nvPicPr>
            <p:cNvPr id="7" name="Picture 6" descr="http://softwebtechnology.co.in/img/3.jpg"/>
            <p:cNvPicPr>
              <a:picLocks noChangeAspect="1" noChangeArrowheads="1"/>
            </p:cNvPicPr>
            <p:nvPr/>
          </p:nvPicPr>
          <p:blipFill>
            <a:blip r:embed="rId6"/>
            <a:srcRect/>
            <a:stretch>
              <a:fillRect/>
            </a:stretch>
          </p:blipFill>
          <p:spPr bwMode="auto">
            <a:xfrm>
              <a:off x="7135495" y="1951355"/>
              <a:ext cx="2286000" cy="1714500"/>
            </a:xfrm>
            <a:prstGeom prst="rect">
              <a:avLst/>
            </a:prstGeom>
            <a:noFill/>
            <a:ln>
              <a:solidFill>
                <a:schemeClr val="tx1"/>
              </a:solidFill>
            </a:ln>
            <a:scene3d>
              <a:camera prst="orthographicFront"/>
              <a:lightRig rig="threePt" dir="t"/>
            </a:scene3d>
            <a:sp3d>
              <a:bevelT w="139700" h="139700" prst="divot"/>
            </a:sp3d>
          </p:spPr>
        </p:pic>
        <p:pic>
          <p:nvPicPr>
            <p:cNvPr id="8" name="Picture 8" descr="http://softwebtechnology.co.in/images/images/ra.jpg"/>
            <p:cNvPicPr>
              <a:picLocks noChangeAspect="1" noChangeArrowheads="1"/>
            </p:cNvPicPr>
            <p:nvPr/>
          </p:nvPicPr>
          <p:blipFill>
            <a:blip r:embed="rId7"/>
            <a:srcRect/>
            <a:stretch>
              <a:fillRect/>
            </a:stretch>
          </p:blipFill>
          <p:spPr bwMode="auto">
            <a:xfrm>
              <a:off x="2209800" y="3963035"/>
              <a:ext cx="2286000" cy="1714500"/>
            </a:xfrm>
            <a:prstGeom prst="rect">
              <a:avLst/>
            </a:prstGeom>
            <a:noFill/>
            <a:ln>
              <a:solidFill>
                <a:schemeClr val="tx1"/>
              </a:solidFill>
            </a:ln>
            <a:scene3d>
              <a:camera prst="orthographicFront"/>
              <a:lightRig rig="threePt" dir="t"/>
            </a:scene3d>
            <a:sp3d>
              <a:bevelT w="139700" h="139700" prst="divot"/>
            </a:sp3d>
          </p:spPr>
        </p:pic>
        <p:pic>
          <p:nvPicPr>
            <p:cNvPr id="9" name="Picture 10" descr="http://softwebtechnology.co.in/images/images/yahoo.jpg"/>
            <p:cNvPicPr>
              <a:picLocks noChangeAspect="1" noChangeArrowheads="1"/>
            </p:cNvPicPr>
            <p:nvPr/>
          </p:nvPicPr>
          <p:blipFill>
            <a:blip r:embed="rId8"/>
            <a:srcRect/>
            <a:stretch>
              <a:fillRect/>
            </a:stretch>
          </p:blipFill>
          <p:spPr bwMode="auto">
            <a:xfrm>
              <a:off x="4666615" y="3978275"/>
              <a:ext cx="2286000" cy="1714500"/>
            </a:xfrm>
            <a:prstGeom prst="rect">
              <a:avLst/>
            </a:prstGeom>
            <a:noFill/>
            <a:ln>
              <a:solidFill>
                <a:schemeClr val="tx1"/>
              </a:solidFill>
            </a:ln>
            <a:scene3d>
              <a:camera prst="orthographicFront"/>
              <a:lightRig rig="threePt" dir="t"/>
            </a:scene3d>
            <a:sp3d>
              <a:bevelT w="139700" h="139700" prst="divot"/>
            </a:sp3d>
          </p:spPr>
        </p:pic>
        <p:pic>
          <p:nvPicPr>
            <p:cNvPr id="10" name="Picture 12" descr="http://softwebtechnology.co.in/img/4.jpg"/>
            <p:cNvPicPr>
              <a:picLocks noChangeAspect="1" noChangeArrowheads="1"/>
            </p:cNvPicPr>
            <p:nvPr/>
          </p:nvPicPr>
          <p:blipFill>
            <a:blip r:embed="rId9"/>
            <a:srcRect/>
            <a:stretch>
              <a:fillRect/>
            </a:stretch>
          </p:blipFill>
          <p:spPr bwMode="auto">
            <a:xfrm>
              <a:off x="7211695" y="4008755"/>
              <a:ext cx="2286000" cy="1714500"/>
            </a:xfrm>
            <a:prstGeom prst="rect">
              <a:avLst/>
            </a:prstGeom>
            <a:noFill/>
            <a:ln>
              <a:solidFill>
                <a:schemeClr val="tx1"/>
              </a:solidFill>
            </a:ln>
            <a:scene3d>
              <a:camera prst="orthographicFront"/>
              <a:lightRig rig="threePt" dir="t"/>
            </a:scene3d>
            <a:sp3d>
              <a:bevelT w="139700" h="139700" prst="divot"/>
            </a:sp3d>
          </p:spPr>
        </p:pic>
      </p:grpSp>
      <p:pic>
        <p:nvPicPr>
          <p:cNvPr id="12" name="Picture 29" descr="C:\Users\pc\Desktop\KAVYA\SOFTWEB COMPANY PROPOSAL\OurAssociates.png"/>
          <p:cNvPicPr>
            <a:picLocks noChangeAspect="1" noChangeArrowheads="1"/>
          </p:cNvPicPr>
          <p:nvPr/>
        </p:nvPicPr>
        <p:blipFill>
          <a:blip r:embed="rId10"/>
          <a:srcRect/>
          <a:stretch>
            <a:fillRect/>
          </a:stretch>
        </p:blipFill>
        <p:spPr bwMode="auto">
          <a:xfrm>
            <a:off x="202984" y="2164080"/>
            <a:ext cx="2997416" cy="2834640"/>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KAVYA\SOFTWEB COMPANY PROPOSAL\Our-Associates-top.jpg"/>
          <p:cNvPicPr>
            <a:picLocks noChangeAspect="1" noChangeArrowheads="1"/>
          </p:cNvPicPr>
          <p:nvPr/>
        </p:nvPicPr>
        <p:blipFill>
          <a:blip r:embed="rId2"/>
          <a:srcRect/>
          <a:stretch>
            <a:fillRect/>
          </a:stretch>
        </p:blipFill>
        <p:spPr bwMode="auto">
          <a:xfrm>
            <a:off x="0" y="0"/>
            <a:ext cx="10972800" cy="1645920"/>
          </a:xfrm>
          <a:prstGeom prst="rect">
            <a:avLst/>
          </a:prstGeom>
          <a:noFill/>
        </p:spPr>
      </p:pic>
      <p:pic>
        <p:nvPicPr>
          <p:cNvPr id="4" name="Picture 3"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grpSp>
        <p:nvGrpSpPr>
          <p:cNvPr id="16" name="Group 15"/>
          <p:cNvGrpSpPr/>
          <p:nvPr/>
        </p:nvGrpSpPr>
        <p:grpSpPr>
          <a:xfrm>
            <a:off x="3188335" y="2011362"/>
            <a:ext cx="7360920" cy="4267518"/>
            <a:chOff x="2472055" y="1965642"/>
            <a:chExt cx="7360920" cy="3742373"/>
          </a:xfrm>
        </p:grpSpPr>
        <p:pic>
          <p:nvPicPr>
            <p:cNvPr id="5" name="Picture 14" descr="http://softwebtechnology.co.in/img/6.jpg"/>
            <p:cNvPicPr>
              <a:picLocks noChangeAspect="1" noChangeArrowheads="1"/>
            </p:cNvPicPr>
            <p:nvPr/>
          </p:nvPicPr>
          <p:blipFill>
            <a:blip r:embed="rId4"/>
            <a:srcRect/>
            <a:stretch>
              <a:fillRect/>
            </a:stretch>
          </p:blipFill>
          <p:spPr bwMode="auto">
            <a:xfrm>
              <a:off x="4971415" y="1981835"/>
              <a:ext cx="2286000" cy="1714500"/>
            </a:xfrm>
            <a:prstGeom prst="rect">
              <a:avLst/>
            </a:prstGeom>
            <a:noFill/>
            <a:ln>
              <a:solidFill>
                <a:schemeClr val="tx1"/>
              </a:solidFill>
            </a:ln>
            <a:scene3d>
              <a:camera prst="orthographicFront"/>
              <a:lightRig rig="threePt" dir="t"/>
            </a:scene3d>
            <a:sp3d>
              <a:bevelT w="139700" h="139700" prst="divot"/>
            </a:sp3d>
          </p:spPr>
        </p:pic>
        <p:pic>
          <p:nvPicPr>
            <p:cNvPr id="6" name="Picture 16" descr="http://softwebtechnology.co.in/img/5.jpg"/>
            <p:cNvPicPr>
              <a:picLocks noChangeAspect="1" noChangeArrowheads="1"/>
            </p:cNvPicPr>
            <p:nvPr/>
          </p:nvPicPr>
          <p:blipFill>
            <a:blip r:embed="rId5"/>
            <a:srcRect/>
            <a:stretch>
              <a:fillRect/>
            </a:stretch>
          </p:blipFill>
          <p:spPr bwMode="auto">
            <a:xfrm>
              <a:off x="2472055" y="1965642"/>
              <a:ext cx="2286000" cy="1695451"/>
            </a:xfrm>
            <a:prstGeom prst="rect">
              <a:avLst/>
            </a:prstGeom>
            <a:noFill/>
            <a:ln>
              <a:solidFill>
                <a:schemeClr val="tx1"/>
              </a:solidFill>
            </a:ln>
            <a:scene3d>
              <a:camera prst="orthographicFront"/>
              <a:lightRig rig="threePt" dir="t"/>
            </a:scene3d>
            <a:sp3d>
              <a:bevelT w="139700" h="139700" prst="divot"/>
            </a:sp3d>
          </p:spPr>
        </p:pic>
        <p:pic>
          <p:nvPicPr>
            <p:cNvPr id="3074" name="Picture 2" descr="http://softwebtechnology.co.in/img/7.jpg"/>
            <p:cNvPicPr>
              <a:picLocks noChangeAspect="1" noChangeArrowheads="1"/>
            </p:cNvPicPr>
            <p:nvPr/>
          </p:nvPicPr>
          <p:blipFill>
            <a:blip r:embed="rId6"/>
            <a:srcRect/>
            <a:stretch>
              <a:fillRect/>
            </a:stretch>
          </p:blipFill>
          <p:spPr bwMode="auto">
            <a:xfrm>
              <a:off x="7470775" y="1997075"/>
              <a:ext cx="2286000" cy="1714500"/>
            </a:xfrm>
            <a:prstGeom prst="rect">
              <a:avLst/>
            </a:prstGeom>
            <a:noFill/>
            <a:ln>
              <a:solidFill>
                <a:schemeClr val="tx1"/>
              </a:solidFill>
            </a:ln>
            <a:scene3d>
              <a:camera prst="orthographicFront"/>
              <a:lightRig rig="threePt" dir="t"/>
            </a:scene3d>
            <a:sp3d>
              <a:bevelT w="139700" h="139700" prst="divot"/>
            </a:sp3d>
          </p:spPr>
        </p:pic>
        <p:pic>
          <p:nvPicPr>
            <p:cNvPr id="3076" name="Picture 4" descr="http://softwebtechnology.co.in/img/8.jpg"/>
            <p:cNvPicPr>
              <a:picLocks noChangeAspect="1" noChangeArrowheads="1"/>
            </p:cNvPicPr>
            <p:nvPr/>
          </p:nvPicPr>
          <p:blipFill>
            <a:blip r:embed="rId7"/>
            <a:srcRect/>
            <a:stretch>
              <a:fillRect/>
            </a:stretch>
          </p:blipFill>
          <p:spPr bwMode="auto">
            <a:xfrm>
              <a:off x="2472055" y="3932555"/>
              <a:ext cx="2286000" cy="1714500"/>
            </a:xfrm>
            <a:prstGeom prst="rect">
              <a:avLst/>
            </a:prstGeom>
            <a:noFill/>
            <a:ln>
              <a:solidFill>
                <a:schemeClr val="tx1"/>
              </a:solidFill>
            </a:ln>
            <a:scene3d>
              <a:camera prst="orthographicFront"/>
              <a:lightRig rig="threePt" dir="t"/>
            </a:scene3d>
            <a:sp3d>
              <a:bevelT w="139700" h="139700" prst="divot"/>
            </a:sp3d>
          </p:spPr>
        </p:pic>
        <p:pic>
          <p:nvPicPr>
            <p:cNvPr id="3086" name="Picture 14" descr="http://softwebtechnology.co.in/img/10.jpg"/>
            <p:cNvPicPr>
              <a:picLocks noChangeAspect="1" noChangeArrowheads="1"/>
            </p:cNvPicPr>
            <p:nvPr/>
          </p:nvPicPr>
          <p:blipFill>
            <a:blip r:embed="rId8"/>
            <a:srcRect/>
            <a:stretch>
              <a:fillRect/>
            </a:stretch>
          </p:blipFill>
          <p:spPr bwMode="auto">
            <a:xfrm>
              <a:off x="5032375" y="3947795"/>
              <a:ext cx="2286000" cy="1714500"/>
            </a:xfrm>
            <a:prstGeom prst="rect">
              <a:avLst/>
            </a:prstGeom>
            <a:noFill/>
            <a:ln>
              <a:solidFill>
                <a:schemeClr val="tx1"/>
              </a:solidFill>
            </a:ln>
            <a:scene3d>
              <a:camera prst="orthographicFront"/>
              <a:lightRig rig="threePt" dir="t"/>
            </a:scene3d>
            <a:sp3d>
              <a:bevelT w="139700" h="139700" prst="divot"/>
            </a:sp3d>
          </p:spPr>
        </p:pic>
        <p:pic>
          <p:nvPicPr>
            <p:cNvPr id="3092" name="Picture 20" descr="http://softwebtechnology.co.in/img/11.jpg"/>
            <p:cNvPicPr>
              <a:picLocks noChangeAspect="1" noChangeArrowheads="1"/>
            </p:cNvPicPr>
            <p:nvPr/>
          </p:nvPicPr>
          <p:blipFill>
            <a:blip r:embed="rId9"/>
            <a:srcRect/>
            <a:stretch>
              <a:fillRect/>
            </a:stretch>
          </p:blipFill>
          <p:spPr bwMode="auto">
            <a:xfrm>
              <a:off x="7546975" y="3993515"/>
              <a:ext cx="2286000" cy="1714500"/>
            </a:xfrm>
            <a:prstGeom prst="rect">
              <a:avLst/>
            </a:prstGeom>
            <a:noFill/>
            <a:ln>
              <a:solidFill>
                <a:schemeClr val="tx1"/>
              </a:solidFill>
            </a:ln>
            <a:scene3d>
              <a:camera prst="orthographicFront"/>
              <a:lightRig rig="threePt" dir="t"/>
            </a:scene3d>
            <a:sp3d>
              <a:bevelT w="139700" h="139700" prst="divot"/>
            </a:sp3d>
          </p:spPr>
        </p:pic>
      </p:grpSp>
      <p:pic>
        <p:nvPicPr>
          <p:cNvPr id="17" name="Picture 29" descr="C:\Users\pc\Desktop\KAVYA\SOFTWEB COMPANY PROPOSAL\OurAssociates.png"/>
          <p:cNvPicPr>
            <a:picLocks noChangeAspect="1" noChangeArrowheads="1"/>
          </p:cNvPicPr>
          <p:nvPr/>
        </p:nvPicPr>
        <p:blipFill>
          <a:blip r:embed="rId10"/>
          <a:srcRect/>
          <a:stretch>
            <a:fillRect/>
          </a:stretch>
        </p:blipFill>
        <p:spPr bwMode="auto">
          <a:xfrm>
            <a:off x="218224" y="2179320"/>
            <a:ext cx="2997416" cy="2910840"/>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548640" y="1451184"/>
            <a:ext cx="10424160" cy="5283200"/>
          </a:xfrm>
        </p:spPr>
        <p:txBody>
          <a:bodyPr/>
          <a:lstStyle/>
          <a:p>
            <a:r>
              <a:rPr lang="en-US" altLang="ko-KR" dirty="0" smtClean="0">
                <a:latin typeface="Times New Roman" pitchFamily="18" charset="0"/>
                <a:ea typeface="굴림" pitchFamily="34" charset="-127"/>
                <a:cs typeface="Times New Roman" pitchFamily="18" charset="0"/>
              </a:rPr>
              <a:t>ABOUT US</a:t>
            </a:r>
            <a:endParaRPr lang="en-US" altLang="zh-CN" dirty="0">
              <a:latin typeface="Times New Roman" pitchFamily="18" charset="0"/>
              <a:ea typeface="굴림" pitchFamily="34" charset="-127"/>
              <a:cs typeface="Times New Roman" pitchFamily="18" charset="0"/>
            </a:endParaRPr>
          </a:p>
          <a:p>
            <a:pPr lvl="1"/>
            <a:r>
              <a:rPr lang="en-US" sz="1700" dirty="0" smtClean="0">
                <a:solidFill>
                  <a:srgbClr val="000000"/>
                </a:solidFill>
                <a:latin typeface="Times New Roman" pitchFamily="18" charset="0"/>
                <a:cs typeface="Times New Roman" pitchFamily="18" charset="0"/>
              </a:rPr>
              <a:t>“</a:t>
            </a:r>
            <a:r>
              <a:rPr lang="en-US" sz="1700" dirty="0" smtClean="0">
                <a:solidFill>
                  <a:srgbClr val="000000"/>
                </a:solidFill>
                <a:latin typeface="Rockwell" pitchFamily="18" charset="0"/>
                <a:cs typeface="Times New Roman" pitchFamily="18" charset="0"/>
              </a:rPr>
              <a:t>Softweb Technology </a:t>
            </a:r>
            <a:r>
              <a:rPr lang="en-US" sz="1700" dirty="0">
                <a:solidFill>
                  <a:srgbClr val="000000"/>
                </a:solidFill>
                <a:latin typeface="Rockwell" pitchFamily="18" charset="0"/>
                <a:cs typeface="Times New Roman" pitchFamily="18" charset="0"/>
              </a:rPr>
              <a:t>is Web &amp; it Solutions Provider in Bangalore. We are mainly focused to offer superior, long-term and sustainable services to clients to fulfill their business intent</a:t>
            </a:r>
            <a:r>
              <a:rPr lang="en-US" sz="1700" dirty="0" smtClean="0">
                <a:latin typeface="Rockwell" pitchFamily="18" charset="0"/>
                <a:cs typeface="Times New Roman" pitchFamily="18" charset="0"/>
              </a:rPr>
              <a:t>.”</a:t>
            </a:r>
          </a:p>
          <a:p>
            <a:pPr lvl="1">
              <a:buNone/>
            </a:pPr>
            <a:endParaRPr lang="en-US" altLang="ko-KR" sz="1600" dirty="0">
              <a:latin typeface="Times New Roman" pitchFamily="18" charset="0"/>
              <a:ea typeface="굴림" pitchFamily="34" charset="-127"/>
              <a:cs typeface="Times New Roman" pitchFamily="18" charset="0"/>
            </a:endParaRPr>
          </a:p>
          <a:p>
            <a:r>
              <a:rPr lang="en-US" altLang="ko-KR" dirty="0" smtClean="0">
                <a:latin typeface="Times New Roman" pitchFamily="18" charset="0"/>
                <a:ea typeface="굴림" pitchFamily="34" charset="-127"/>
                <a:cs typeface="Times New Roman" pitchFamily="18" charset="0"/>
              </a:rPr>
              <a:t>VISION</a:t>
            </a:r>
            <a:endParaRPr lang="en-US" altLang="zh-CN" dirty="0">
              <a:latin typeface="Times New Roman" pitchFamily="18" charset="0"/>
              <a:ea typeface="굴림" pitchFamily="34" charset="-127"/>
              <a:cs typeface="Times New Roman" pitchFamily="18" charset="0"/>
            </a:endParaRPr>
          </a:p>
          <a:p>
            <a:pPr lvl="1"/>
            <a:r>
              <a:rPr lang="en-US" sz="1700" dirty="0" smtClean="0">
                <a:latin typeface="Times New Roman" pitchFamily="18" charset="0"/>
                <a:cs typeface="Times New Roman" pitchFamily="18" charset="0"/>
              </a:rPr>
              <a:t>“</a:t>
            </a:r>
            <a:r>
              <a:rPr lang="en-US" sz="1700" dirty="0" smtClean="0">
                <a:solidFill>
                  <a:srgbClr val="000000"/>
                </a:solidFill>
                <a:latin typeface="Rockwell" pitchFamily="18" charset="0"/>
                <a:cs typeface="Times New Roman" pitchFamily="18" charset="0"/>
              </a:rPr>
              <a:t>To </a:t>
            </a:r>
            <a:r>
              <a:rPr lang="en-US" sz="1700" dirty="0">
                <a:solidFill>
                  <a:srgbClr val="000000"/>
                </a:solidFill>
                <a:latin typeface="Rockwell" pitchFamily="18" charset="0"/>
                <a:cs typeface="Times New Roman" pitchFamily="18" charset="0"/>
              </a:rPr>
              <a:t>grow both vertically and horizontally to establish ourselves on top as a preferred Web &amp; IT Solutions provider</a:t>
            </a:r>
            <a:r>
              <a:rPr lang="en-US" sz="1700" dirty="0" smtClean="0">
                <a:solidFill>
                  <a:srgbClr val="000000"/>
                </a:solidFill>
                <a:latin typeface="Rockwell" pitchFamily="18" charset="0"/>
                <a:cs typeface="Times New Roman" pitchFamily="18" charset="0"/>
              </a:rPr>
              <a:t>.”</a:t>
            </a:r>
          </a:p>
          <a:p>
            <a:pPr lvl="1">
              <a:buNone/>
            </a:pPr>
            <a:endParaRPr lang="en-US" altLang="ko-KR" dirty="0">
              <a:latin typeface="Times New Roman" pitchFamily="18" charset="0"/>
              <a:ea typeface="굴림" pitchFamily="34" charset="-127"/>
              <a:cs typeface="Times New Roman" pitchFamily="18" charset="0"/>
            </a:endParaRPr>
          </a:p>
          <a:p>
            <a:r>
              <a:rPr lang="en-US" altLang="ko-KR" dirty="0" smtClean="0">
                <a:latin typeface="Times New Roman" pitchFamily="18" charset="0"/>
                <a:ea typeface="굴림" pitchFamily="34" charset="-127"/>
                <a:cs typeface="Times New Roman" pitchFamily="18" charset="0"/>
              </a:rPr>
              <a:t>MISSION</a:t>
            </a:r>
            <a:endParaRPr lang="en-US" altLang="zh-CN" dirty="0">
              <a:latin typeface="Times New Roman" pitchFamily="18" charset="0"/>
              <a:ea typeface="굴림" pitchFamily="34" charset="-127"/>
              <a:cs typeface="Times New Roman" pitchFamily="18" charset="0"/>
            </a:endParaRPr>
          </a:p>
          <a:p>
            <a:pPr lvl="1"/>
            <a:r>
              <a:rPr lang="en-US" sz="1700" dirty="0" smtClean="0">
                <a:solidFill>
                  <a:srgbClr val="000000"/>
                </a:solidFill>
                <a:latin typeface="Times New Roman" pitchFamily="18" charset="0"/>
                <a:cs typeface="Times New Roman" pitchFamily="18" charset="0"/>
              </a:rPr>
              <a:t>“</a:t>
            </a:r>
            <a:r>
              <a:rPr lang="en-US" sz="1700" dirty="0" smtClean="0">
                <a:solidFill>
                  <a:srgbClr val="000000"/>
                </a:solidFill>
                <a:latin typeface="Rockwell" pitchFamily="18" charset="0"/>
                <a:cs typeface="Times New Roman" pitchFamily="18" charset="0"/>
              </a:rPr>
              <a:t>To Achieve excellence in providing the best Web &amp; IT solutions to customers to meet their present and future business needs in the most efficient and effective way.”</a:t>
            </a:r>
            <a:endParaRPr lang="zh-CN" altLang="en-US" sz="1700" dirty="0">
              <a:solidFill>
                <a:srgbClr val="000000"/>
              </a:solidFill>
              <a:latin typeface="Rockwell" pitchFamily="18" charset="0"/>
              <a:ea typeface="굴림" pitchFamily="34" charset="-127"/>
              <a:cs typeface="Times New Roman" pitchFamily="18" charset="0"/>
            </a:endParaRPr>
          </a:p>
        </p:txBody>
      </p:sp>
      <p:pic>
        <p:nvPicPr>
          <p:cNvPr id="50180" name="Picture 4" descr="C:\Users\pc\Desktop\KAVYA\Soft.jpg"/>
          <p:cNvPicPr>
            <a:picLocks noChangeAspect="1" noChangeArrowheads="1"/>
          </p:cNvPicPr>
          <p:nvPr/>
        </p:nvPicPr>
        <p:blipFill>
          <a:blip r:embed="rId2"/>
          <a:srcRect/>
          <a:stretch>
            <a:fillRect/>
          </a:stretch>
        </p:blipFill>
        <p:spPr bwMode="auto">
          <a:xfrm>
            <a:off x="7433688" y="6705605"/>
            <a:ext cx="3184945" cy="410409"/>
          </a:xfrm>
          <a:prstGeom prst="rect">
            <a:avLst/>
          </a:prstGeom>
          <a:noFill/>
        </p:spPr>
      </p:pic>
      <p:pic>
        <p:nvPicPr>
          <p:cNvPr id="3074" name="Picture 2" descr="C:\Users\pc\Desktop\KAVYA\SOFTWEB COMPANY PROPOSAL\1414370959about_us_banner.jpg"/>
          <p:cNvPicPr>
            <a:picLocks noChangeAspect="1" noChangeArrowheads="1"/>
          </p:cNvPicPr>
          <p:nvPr/>
        </p:nvPicPr>
        <p:blipFill>
          <a:blip r:embed="rId3"/>
          <a:srcRect/>
          <a:stretch>
            <a:fillRect/>
          </a:stretch>
        </p:blipFill>
        <p:spPr bwMode="auto">
          <a:xfrm>
            <a:off x="1" y="0"/>
            <a:ext cx="10972799" cy="1359217"/>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amond(in)">
                                      <p:cBhvr>
                                        <p:cTn id="7" dur="2000"/>
                                        <p:tgtEl>
                                          <p:spTgt spid="50179">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diamond(in)">
                                      <p:cBhvr>
                                        <p:cTn id="10" dur="2000"/>
                                        <p:tgtEl>
                                          <p:spTgt spid="5017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Effect transition="in" filter="diamond(in)">
                                      <p:cBhvr>
                                        <p:cTn id="15" dur="2000"/>
                                        <p:tgtEl>
                                          <p:spTgt spid="50179">
                                            <p:txEl>
                                              <p:pRg st="3" end="3"/>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0179">
                                            <p:txEl>
                                              <p:pRg st="4" end="4"/>
                                            </p:txEl>
                                          </p:spTgt>
                                        </p:tgtEl>
                                        <p:attrNameLst>
                                          <p:attrName>style.visibility</p:attrName>
                                        </p:attrNameLst>
                                      </p:cBhvr>
                                      <p:to>
                                        <p:strVal val="visible"/>
                                      </p:to>
                                    </p:set>
                                    <p:animEffect transition="in" filter="diamond(in)">
                                      <p:cBhvr>
                                        <p:cTn id="18" dur="2000"/>
                                        <p:tgtEl>
                                          <p:spTgt spid="5017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animEffect transition="in" filter="diamond(in)">
                                      <p:cBhvr>
                                        <p:cTn id="23" dur="2000"/>
                                        <p:tgtEl>
                                          <p:spTgt spid="50179">
                                            <p:txEl>
                                              <p:pRg st="6" end="6"/>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50179">
                                            <p:txEl>
                                              <p:pRg st="7" end="7"/>
                                            </p:txEl>
                                          </p:spTgt>
                                        </p:tgtEl>
                                        <p:attrNameLst>
                                          <p:attrName>style.visibility</p:attrName>
                                        </p:attrNameLst>
                                      </p:cBhvr>
                                      <p:to>
                                        <p:strVal val="visible"/>
                                      </p:to>
                                    </p:set>
                                    <p:animEffect transition="in" filter="diamond(in)">
                                      <p:cBhvr>
                                        <p:cTn id="26" dur="20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KAVYA\SOFTWEB COMPANY PROPOSAL\Our-Associates-top.jpg"/>
          <p:cNvPicPr>
            <a:picLocks noChangeAspect="1" noChangeArrowheads="1"/>
          </p:cNvPicPr>
          <p:nvPr/>
        </p:nvPicPr>
        <p:blipFill>
          <a:blip r:embed="rId2"/>
          <a:srcRect/>
          <a:stretch>
            <a:fillRect/>
          </a:stretch>
        </p:blipFill>
        <p:spPr bwMode="auto">
          <a:xfrm>
            <a:off x="0" y="0"/>
            <a:ext cx="10972800" cy="1645920"/>
          </a:xfrm>
          <a:prstGeom prst="rect">
            <a:avLst/>
          </a:prstGeom>
          <a:noFill/>
        </p:spPr>
      </p:pic>
      <p:pic>
        <p:nvPicPr>
          <p:cNvPr id="4" name="Picture 3"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grpSp>
        <p:nvGrpSpPr>
          <p:cNvPr id="18" name="Group 17"/>
          <p:cNvGrpSpPr/>
          <p:nvPr/>
        </p:nvGrpSpPr>
        <p:grpSpPr>
          <a:xfrm>
            <a:off x="3157855" y="2073274"/>
            <a:ext cx="7406640" cy="4037965"/>
            <a:chOff x="1603375" y="1905635"/>
            <a:chExt cx="7406640" cy="3634740"/>
          </a:xfrm>
        </p:grpSpPr>
        <p:pic>
          <p:nvPicPr>
            <p:cNvPr id="2066" name="Picture 18" descr="http://softwebtechnology.co.in/img/12.jpg"/>
            <p:cNvPicPr>
              <a:picLocks noChangeAspect="1" noChangeArrowheads="1"/>
            </p:cNvPicPr>
            <p:nvPr/>
          </p:nvPicPr>
          <p:blipFill>
            <a:blip r:embed="rId4"/>
            <a:srcRect/>
            <a:stretch>
              <a:fillRect/>
            </a:stretch>
          </p:blipFill>
          <p:spPr bwMode="auto">
            <a:xfrm>
              <a:off x="1618615" y="1935162"/>
              <a:ext cx="2286000" cy="1695451"/>
            </a:xfrm>
            <a:prstGeom prst="rect">
              <a:avLst/>
            </a:prstGeom>
            <a:noFill/>
            <a:ln>
              <a:solidFill>
                <a:schemeClr val="tx1"/>
              </a:solidFill>
            </a:ln>
            <a:scene3d>
              <a:camera prst="orthographicFront"/>
              <a:lightRig rig="threePt" dir="t"/>
            </a:scene3d>
            <a:sp3d>
              <a:bevelT w="139700" h="139700" prst="divot"/>
            </a:sp3d>
          </p:spPr>
        </p:pic>
        <p:pic>
          <p:nvPicPr>
            <p:cNvPr id="2068" name="Picture 20" descr="http://softwebtechnology.co.in/img/13.jpg"/>
            <p:cNvPicPr>
              <a:picLocks noChangeAspect="1" noChangeArrowheads="1"/>
            </p:cNvPicPr>
            <p:nvPr/>
          </p:nvPicPr>
          <p:blipFill>
            <a:blip r:embed="rId5"/>
            <a:srcRect/>
            <a:stretch>
              <a:fillRect/>
            </a:stretch>
          </p:blipFill>
          <p:spPr bwMode="auto">
            <a:xfrm>
              <a:off x="4133215" y="1905635"/>
              <a:ext cx="2286000" cy="1714500"/>
            </a:xfrm>
            <a:prstGeom prst="rect">
              <a:avLst/>
            </a:prstGeom>
            <a:noFill/>
            <a:ln>
              <a:solidFill>
                <a:schemeClr val="tx1"/>
              </a:solidFill>
            </a:ln>
            <a:scene3d>
              <a:camera prst="orthographicFront"/>
              <a:lightRig rig="threePt" dir="t"/>
            </a:scene3d>
            <a:sp3d>
              <a:bevelT w="139700" h="139700" prst="divot"/>
            </a:sp3d>
          </p:spPr>
        </p:pic>
        <p:pic>
          <p:nvPicPr>
            <p:cNvPr id="2070" name="Picture 22" descr="http://softwebtechnology.co.in/img/14.jpg"/>
            <p:cNvPicPr>
              <a:picLocks noChangeAspect="1" noChangeArrowheads="1"/>
            </p:cNvPicPr>
            <p:nvPr/>
          </p:nvPicPr>
          <p:blipFill>
            <a:blip r:embed="rId6"/>
            <a:srcRect/>
            <a:stretch>
              <a:fillRect/>
            </a:stretch>
          </p:blipFill>
          <p:spPr bwMode="auto">
            <a:xfrm>
              <a:off x="6663055" y="1905635"/>
              <a:ext cx="2286000" cy="1714500"/>
            </a:xfrm>
            <a:prstGeom prst="rect">
              <a:avLst/>
            </a:prstGeom>
            <a:noFill/>
            <a:ln>
              <a:solidFill>
                <a:schemeClr val="tx1"/>
              </a:solidFill>
            </a:ln>
            <a:scene3d>
              <a:camera prst="orthographicFront"/>
              <a:lightRig rig="threePt" dir="t"/>
            </a:scene3d>
            <a:sp3d>
              <a:bevelT w="139700" h="139700" prst="divot"/>
            </a:sp3d>
          </p:spPr>
        </p:pic>
        <p:pic>
          <p:nvPicPr>
            <p:cNvPr id="2072" name="Picture 24" descr="http://softwebtechnology.co.in/img/15.jpg"/>
            <p:cNvPicPr>
              <a:picLocks noChangeAspect="1" noChangeArrowheads="1"/>
            </p:cNvPicPr>
            <p:nvPr/>
          </p:nvPicPr>
          <p:blipFill>
            <a:blip r:embed="rId7"/>
            <a:srcRect/>
            <a:stretch>
              <a:fillRect/>
            </a:stretch>
          </p:blipFill>
          <p:spPr bwMode="auto">
            <a:xfrm>
              <a:off x="1603375" y="3810635"/>
              <a:ext cx="2286000" cy="1714500"/>
            </a:xfrm>
            <a:prstGeom prst="rect">
              <a:avLst/>
            </a:prstGeom>
            <a:noFill/>
            <a:ln>
              <a:solidFill>
                <a:schemeClr val="tx1"/>
              </a:solidFill>
            </a:ln>
            <a:scene3d>
              <a:camera prst="orthographicFront"/>
              <a:lightRig rig="threePt" dir="t"/>
            </a:scene3d>
            <a:sp3d>
              <a:bevelT w="139700" h="139700" prst="divot"/>
            </a:sp3d>
          </p:spPr>
        </p:pic>
        <p:pic>
          <p:nvPicPr>
            <p:cNvPr id="2074" name="Picture 26" descr="http://softwebtechnology.co.in/img/16.jpg"/>
            <p:cNvPicPr>
              <a:picLocks noChangeAspect="1" noChangeArrowheads="1"/>
            </p:cNvPicPr>
            <p:nvPr/>
          </p:nvPicPr>
          <p:blipFill>
            <a:blip r:embed="rId8"/>
            <a:srcRect/>
            <a:stretch>
              <a:fillRect/>
            </a:stretch>
          </p:blipFill>
          <p:spPr bwMode="auto">
            <a:xfrm>
              <a:off x="4163695" y="3825875"/>
              <a:ext cx="2286000" cy="1714500"/>
            </a:xfrm>
            <a:prstGeom prst="rect">
              <a:avLst/>
            </a:prstGeom>
            <a:noFill/>
            <a:ln>
              <a:solidFill>
                <a:schemeClr val="tx1"/>
              </a:solidFill>
            </a:ln>
            <a:scene3d>
              <a:camera prst="orthographicFront"/>
              <a:lightRig rig="threePt" dir="t"/>
            </a:scene3d>
            <a:sp3d>
              <a:bevelT w="139700" h="139700" prst="divot"/>
            </a:sp3d>
          </p:spPr>
        </p:pic>
        <p:pic>
          <p:nvPicPr>
            <p:cNvPr id="2076" name="Picture 28" descr="http://softwebtechnology.co.in/img/17.jpg"/>
            <p:cNvPicPr>
              <a:picLocks noChangeAspect="1" noChangeArrowheads="1"/>
            </p:cNvPicPr>
            <p:nvPr/>
          </p:nvPicPr>
          <p:blipFill>
            <a:blip r:embed="rId9"/>
            <a:srcRect/>
            <a:stretch>
              <a:fillRect/>
            </a:stretch>
          </p:blipFill>
          <p:spPr bwMode="auto">
            <a:xfrm>
              <a:off x="6724015" y="3825875"/>
              <a:ext cx="2286000" cy="1714500"/>
            </a:xfrm>
            <a:prstGeom prst="rect">
              <a:avLst/>
            </a:prstGeom>
            <a:noFill/>
            <a:ln>
              <a:solidFill>
                <a:schemeClr val="tx1"/>
              </a:solidFill>
            </a:ln>
            <a:scene3d>
              <a:camera prst="orthographicFront"/>
              <a:lightRig rig="threePt" dir="t"/>
            </a:scene3d>
            <a:sp3d>
              <a:bevelT w="139700" h="139700" prst="divot"/>
            </a:sp3d>
          </p:spPr>
        </p:pic>
      </p:grpSp>
      <p:pic>
        <p:nvPicPr>
          <p:cNvPr id="2077" name="Picture 29" descr="C:\Users\pc\Desktop\KAVYA\SOFTWEB COMPANY PROPOSAL\OurAssociates.png"/>
          <p:cNvPicPr>
            <a:picLocks noChangeAspect="1" noChangeArrowheads="1"/>
          </p:cNvPicPr>
          <p:nvPr/>
        </p:nvPicPr>
        <p:blipFill>
          <a:blip r:embed="rId10"/>
          <a:srcRect/>
          <a:stretch>
            <a:fillRect/>
          </a:stretch>
        </p:blipFill>
        <p:spPr bwMode="auto">
          <a:xfrm>
            <a:off x="202984" y="2407920"/>
            <a:ext cx="2997416" cy="2621280"/>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C:\Users\pc\Desktop\KAVYA\SOFTWEB COMPANY PROPOSAL\OurAssociates.png"/>
          <p:cNvPicPr>
            <a:picLocks noChangeAspect="1" noChangeArrowheads="1"/>
          </p:cNvPicPr>
          <p:nvPr/>
        </p:nvPicPr>
        <p:blipFill>
          <a:blip r:embed="rId2"/>
          <a:srcRect/>
          <a:stretch>
            <a:fillRect/>
          </a:stretch>
        </p:blipFill>
        <p:spPr bwMode="auto">
          <a:xfrm>
            <a:off x="294424" y="2209800"/>
            <a:ext cx="3256496" cy="2651760"/>
          </a:xfrm>
          <a:prstGeom prst="rect">
            <a:avLst/>
          </a:prstGeom>
          <a:noFill/>
        </p:spPr>
      </p:pic>
      <p:pic>
        <p:nvPicPr>
          <p:cNvPr id="5" name="Picture 2" descr="C:\Users\pc\Desktop\KAVYA\SOFTWEB COMPANY PROPOSAL\Our-Associates-top.jpg"/>
          <p:cNvPicPr>
            <a:picLocks noChangeAspect="1" noChangeArrowheads="1"/>
          </p:cNvPicPr>
          <p:nvPr/>
        </p:nvPicPr>
        <p:blipFill>
          <a:blip r:embed="rId3"/>
          <a:srcRect/>
          <a:stretch>
            <a:fillRect/>
          </a:stretch>
        </p:blipFill>
        <p:spPr bwMode="auto">
          <a:xfrm>
            <a:off x="0" y="0"/>
            <a:ext cx="10972800" cy="1645920"/>
          </a:xfrm>
          <a:prstGeom prst="rect">
            <a:avLst/>
          </a:prstGeom>
          <a:noFill/>
        </p:spPr>
      </p:pic>
      <p:pic>
        <p:nvPicPr>
          <p:cNvPr id="6" name="Picture 5" descr="C:\Users\pc\Desktop\KAVYA\Soft.jpg"/>
          <p:cNvPicPr>
            <a:picLocks noChangeAspect="1" noChangeArrowheads="1"/>
          </p:cNvPicPr>
          <p:nvPr/>
        </p:nvPicPr>
        <p:blipFill>
          <a:blip r:embed="rId4"/>
          <a:srcRect/>
          <a:stretch>
            <a:fillRect/>
          </a:stretch>
        </p:blipFill>
        <p:spPr bwMode="auto">
          <a:xfrm>
            <a:off x="7433688" y="6705605"/>
            <a:ext cx="3184945" cy="410409"/>
          </a:xfrm>
          <a:prstGeom prst="rect">
            <a:avLst/>
          </a:prstGeom>
          <a:noFill/>
        </p:spPr>
      </p:pic>
      <p:sp>
        <p:nvSpPr>
          <p:cNvPr id="1028" name="AutoShape 4" descr="http://softwebtechnology.co.in/img/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oftwebtechnology.co.in/img/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oftwebtechnology.co.in/img/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softwebtechnology.co.in/img/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3218815" y="2011680"/>
            <a:ext cx="7266305" cy="4160520"/>
            <a:chOff x="3218815" y="2011680"/>
            <a:chExt cx="7266305" cy="3627120"/>
          </a:xfrm>
        </p:grpSpPr>
        <p:pic>
          <p:nvPicPr>
            <p:cNvPr id="1026" name="Picture 2" descr="http://softwebtechnology.co.in/img/18.jpg"/>
            <p:cNvPicPr>
              <a:picLocks noChangeAspect="1" noChangeArrowheads="1"/>
            </p:cNvPicPr>
            <p:nvPr/>
          </p:nvPicPr>
          <p:blipFill>
            <a:blip r:embed="rId5"/>
            <a:srcRect/>
            <a:stretch>
              <a:fillRect/>
            </a:stretch>
          </p:blipFill>
          <p:spPr bwMode="auto">
            <a:xfrm>
              <a:off x="3218815" y="2011681"/>
              <a:ext cx="2286000" cy="1699894"/>
            </a:xfrm>
            <a:prstGeom prst="rect">
              <a:avLst/>
            </a:prstGeom>
            <a:noFill/>
            <a:ln>
              <a:solidFill>
                <a:schemeClr val="tx1">
                  <a:lumMod val="40000"/>
                  <a:lumOff val="60000"/>
                </a:schemeClr>
              </a:solidFill>
            </a:ln>
            <a:scene3d>
              <a:camera prst="orthographicFront"/>
              <a:lightRig rig="threePt" dir="t"/>
            </a:scene3d>
            <a:sp3d>
              <a:bevelT w="139700" h="139700" prst="divot"/>
            </a:sp3d>
          </p:spPr>
        </p:pic>
        <p:pic>
          <p:nvPicPr>
            <p:cNvPr id="1035" name="Picture 11" descr="C:\Users\pc\Desktop\KAVYA\SOFTWEB COMPANY PROPOSAL\19.jpg"/>
            <p:cNvPicPr>
              <a:picLocks noChangeAspect="1" noChangeArrowheads="1"/>
            </p:cNvPicPr>
            <p:nvPr/>
          </p:nvPicPr>
          <p:blipFill>
            <a:blip r:embed="rId6"/>
            <a:srcRect/>
            <a:stretch>
              <a:fillRect/>
            </a:stretch>
          </p:blipFill>
          <p:spPr bwMode="auto">
            <a:xfrm>
              <a:off x="5684520" y="2026920"/>
              <a:ext cx="2286000" cy="1664970"/>
            </a:xfrm>
            <a:prstGeom prst="rect">
              <a:avLst/>
            </a:prstGeom>
            <a:noFill/>
            <a:ln>
              <a:solidFill>
                <a:schemeClr val="tx1">
                  <a:lumMod val="40000"/>
                  <a:lumOff val="60000"/>
                </a:schemeClr>
              </a:solidFill>
            </a:ln>
            <a:scene3d>
              <a:camera prst="orthographicFront"/>
              <a:lightRig rig="threePt" dir="t"/>
            </a:scene3d>
            <a:sp3d>
              <a:bevelT w="139700" h="139700" prst="divot"/>
            </a:sp3d>
          </p:spPr>
        </p:pic>
        <p:pic>
          <p:nvPicPr>
            <p:cNvPr id="1036" name="Picture 12" descr="C:\Users\pc\Desktop\KAVYA\SOFTWEB COMPANY PROPOSAL\20.jpg"/>
            <p:cNvPicPr>
              <a:picLocks noChangeAspect="1" noChangeArrowheads="1"/>
            </p:cNvPicPr>
            <p:nvPr/>
          </p:nvPicPr>
          <p:blipFill>
            <a:blip r:embed="rId7"/>
            <a:srcRect/>
            <a:stretch>
              <a:fillRect/>
            </a:stretch>
          </p:blipFill>
          <p:spPr bwMode="auto">
            <a:xfrm>
              <a:off x="8122920" y="2011680"/>
              <a:ext cx="2286000" cy="1664970"/>
            </a:xfrm>
            <a:prstGeom prst="rect">
              <a:avLst/>
            </a:prstGeom>
            <a:noFill/>
            <a:ln>
              <a:solidFill>
                <a:schemeClr val="tx1">
                  <a:lumMod val="40000"/>
                  <a:lumOff val="60000"/>
                </a:schemeClr>
              </a:solidFill>
            </a:ln>
            <a:scene3d>
              <a:camera prst="orthographicFront"/>
              <a:lightRig rig="threePt" dir="t"/>
            </a:scene3d>
            <a:sp3d>
              <a:bevelT w="139700" h="139700" prst="divot"/>
            </a:sp3d>
          </p:spPr>
        </p:pic>
        <p:pic>
          <p:nvPicPr>
            <p:cNvPr id="1037" name="Picture 13" descr="C:\Users\pc\Desktop\KAVYA\SOFTWEB COMPANY PROPOSAL\21.jpg"/>
            <p:cNvPicPr>
              <a:picLocks noChangeAspect="1" noChangeArrowheads="1"/>
            </p:cNvPicPr>
            <p:nvPr/>
          </p:nvPicPr>
          <p:blipFill>
            <a:blip r:embed="rId8"/>
            <a:srcRect/>
            <a:stretch>
              <a:fillRect/>
            </a:stretch>
          </p:blipFill>
          <p:spPr bwMode="auto">
            <a:xfrm>
              <a:off x="3230880" y="3947160"/>
              <a:ext cx="2240280" cy="1691640"/>
            </a:xfrm>
            <a:prstGeom prst="rect">
              <a:avLst/>
            </a:prstGeom>
            <a:noFill/>
            <a:ln>
              <a:solidFill>
                <a:schemeClr val="tx1">
                  <a:lumMod val="40000"/>
                  <a:lumOff val="60000"/>
                </a:schemeClr>
              </a:solidFill>
            </a:ln>
            <a:scene3d>
              <a:camera prst="orthographicFront"/>
              <a:lightRig rig="threePt" dir="t"/>
            </a:scene3d>
            <a:sp3d>
              <a:bevelT w="139700" h="139700" prst="divot"/>
            </a:sp3d>
          </p:spPr>
        </p:pic>
        <p:pic>
          <p:nvPicPr>
            <p:cNvPr id="1038" name="Picture 14" descr="C:\Users\pc\Desktop\KAVYA\SOFTWEB COMPANY PROPOSAL\22.jpg"/>
            <p:cNvPicPr>
              <a:picLocks noChangeAspect="1" noChangeArrowheads="1"/>
            </p:cNvPicPr>
            <p:nvPr/>
          </p:nvPicPr>
          <p:blipFill>
            <a:blip r:embed="rId9"/>
            <a:srcRect/>
            <a:stretch>
              <a:fillRect/>
            </a:stretch>
          </p:blipFill>
          <p:spPr bwMode="auto">
            <a:xfrm>
              <a:off x="5730240" y="3947160"/>
              <a:ext cx="2286000" cy="1664970"/>
            </a:xfrm>
            <a:prstGeom prst="rect">
              <a:avLst/>
            </a:prstGeom>
            <a:noFill/>
            <a:ln>
              <a:solidFill>
                <a:schemeClr val="tx1">
                  <a:lumMod val="40000"/>
                  <a:lumOff val="60000"/>
                </a:schemeClr>
              </a:solidFill>
            </a:ln>
            <a:scene3d>
              <a:camera prst="orthographicFront"/>
              <a:lightRig rig="threePt" dir="t"/>
            </a:scene3d>
            <a:sp3d>
              <a:bevelT w="139700" h="139700" prst="divot"/>
            </a:sp3d>
          </p:spPr>
        </p:pic>
        <p:pic>
          <p:nvPicPr>
            <p:cNvPr id="1039" name="Picture 15" descr="C:\Users\pc\Desktop\KAVYA\SOFTWEB COMPANY PROPOSAL\23.jpg"/>
            <p:cNvPicPr>
              <a:picLocks noChangeAspect="1" noChangeArrowheads="1"/>
            </p:cNvPicPr>
            <p:nvPr/>
          </p:nvPicPr>
          <p:blipFill>
            <a:blip r:embed="rId10"/>
            <a:srcRect/>
            <a:stretch>
              <a:fillRect/>
            </a:stretch>
          </p:blipFill>
          <p:spPr bwMode="auto">
            <a:xfrm>
              <a:off x="8199120" y="3943350"/>
              <a:ext cx="2286000" cy="1664970"/>
            </a:xfrm>
            <a:prstGeom prst="rect">
              <a:avLst/>
            </a:prstGeom>
            <a:noFill/>
            <a:ln>
              <a:solidFill>
                <a:schemeClr val="tx1">
                  <a:lumMod val="40000"/>
                  <a:lumOff val="60000"/>
                </a:schemeClr>
              </a:solidFill>
            </a:ln>
            <a:scene3d>
              <a:camera prst="orthographicFront"/>
              <a:lightRig rig="threePt" dir="t"/>
            </a:scene3d>
            <a:sp3d>
              <a:bevelT w="139700" h="139700" prst="divot"/>
            </a:sp3d>
          </p:spPr>
        </p:pic>
      </p:gr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C:\Users\pc\Desktop\KAVYA\SOFTWEB COMPANY PROPOSAL\OurAssociates.png"/>
          <p:cNvPicPr>
            <a:picLocks noChangeAspect="1" noChangeArrowheads="1"/>
          </p:cNvPicPr>
          <p:nvPr/>
        </p:nvPicPr>
        <p:blipFill>
          <a:blip r:embed="rId2"/>
          <a:srcRect/>
          <a:stretch>
            <a:fillRect/>
          </a:stretch>
        </p:blipFill>
        <p:spPr bwMode="auto">
          <a:xfrm>
            <a:off x="294424" y="2209800"/>
            <a:ext cx="3363176" cy="2651760"/>
          </a:xfrm>
          <a:prstGeom prst="rect">
            <a:avLst/>
          </a:prstGeom>
          <a:noFill/>
        </p:spPr>
      </p:pic>
      <p:pic>
        <p:nvPicPr>
          <p:cNvPr id="5" name="Picture 2" descr="C:\Users\pc\Desktop\KAVYA\SOFTWEB COMPANY PROPOSAL\Our-Associates-top.jpg"/>
          <p:cNvPicPr>
            <a:picLocks noChangeAspect="1" noChangeArrowheads="1"/>
          </p:cNvPicPr>
          <p:nvPr/>
        </p:nvPicPr>
        <p:blipFill>
          <a:blip r:embed="rId3"/>
          <a:srcRect/>
          <a:stretch>
            <a:fillRect/>
          </a:stretch>
        </p:blipFill>
        <p:spPr bwMode="auto">
          <a:xfrm>
            <a:off x="0" y="0"/>
            <a:ext cx="10972800" cy="1645920"/>
          </a:xfrm>
          <a:prstGeom prst="rect">
            <a:avLst/>
          </a:prstGeom>
          <a:noFill/>
        </p:spPr>
      </p:pic>
      <p:pic>
        <p:nvPicPr>
          <p:cNvPr id="6" name="Picture 5" descr="C:\Users\pc\Desktop\KAVYA\Soft.jpg"/>
          <p:cNvPicPr>
            <a:picLocks noChangeAspect="1" noChangeArrowheads="1"/>
          </p:cNvPicPr>
          <p:nvPr/>
        </p:nvPicPr>
        <p:blipFill>
          <a:blip r:embed="rId4"/>
          <a:srcRect/>
          <a:stretch>
            <a:fillRect/>
          </a:stretch>
        </p:blipFill>
        <p:spPr bwMode="auto">
          <a:xfrm>
            <a:off x="7433688" y="6705605"/>
            <a:ext cx="3184945" cy="410409"/>
          </a:xfrm>
          <a:prstGeom prst="rect">
            <a:avLst/>
          </a:prstGeom>
          <a:noFill/>
        </p:spPr>
      </p:pic>
      <p:sp>
        <p:nvSpPr>
          <p:cNvPr id="38914" name="AutoShape 2" descr="http://softwebtechnology.co.in/img/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http://softwebtechnology.co.in/img/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3505200" y="2007870"/>
            <a:ext cx="6797040" cy="4088130"/>
            <a:chOff x="3459480" y="2038350"/>
            <a:chExt cx="5257800" cy="3646170"/>
          </a:xfrm>
        </p:grpSpPr>
        <p:pic>
          <p:nvPicPr>
            <p:cNvPr id="38917" name="Picture 5" descr="C:\Users\pc\Desktop\KAVYA\SOFTWEB COMPANY PROPOSAL\24.jpg"/>
            <p:cNvPicPr>
              <a:picLocks noChangeAspect="1" noChangeArrowheads="1"/>
            </p:cNvPicPr>
            <p:nvPr/>
          </p:nvPicPr>
          <p:blipFill>
            <a:blip r:embed="rId5"/>
            <a:srcRect/>
            <a:stretch>
              <a:fillRect/>
            </a:stretch>
          </p:blipFill>
          <p:spPr bwMode="auto">
            <a:xfrm>
              <a:off x="3459480" y="2038350"/>
              <a:ext cx="2392680" cy="1714500"/>
            </a:xfrm>
            <a:prstGeom prst="rect">
              <a:avLst/>
            </a:prstGeom>
            <a:noFill/>
            <a:ln>
              <a:solidFill>
                <a:schemeClr val="tx1">
                  <a:lumMod val="60000"/>
                  <a:lumOff val="40000"/>
                </a:schemeClr>
              </a:solidFill>
            </a:ln>
            <a:scene3d>
              <a:camera prst="orthographicFront"/>
              <a:lightRig rig="threePt" dir="t"/>
            </a:scene3d>
            <a:sp3d>
              <a:bevelT w="139700" h="139700" prst="divot"/>
            </a:sp3d>
          </p:spPr>
        </p:pic>
        <p:pic>
          <p:nvPicPr>
            <p:cNvPr id="38918" name="Picture 6" descr="C:\Users\pc\Desktop\KAVYA\SOFTWEB COMPANY PROPOSAL\25.jpg"/>
            <p:cNvPicPr>
              <a:picLocks noChangeAspect="1" noChangeArrowheads="1"/>
            </p:cNvPicPr>
            <p:nvPr/>
          </p:nvPicPr>
          <p:blipFill>
            <a:blip r:embed="rId6"/>
            <a:srcRect/>
            <a:stretch>
              <a:fillRect/>
            </a:stretch>
          </p:blipFill>
          <p:spPr bwMode="auto">
            <a:xfrm>
              <a:off x="6263640" y="2057400"/>
              <a:ext cx="2407920" cy="1691640"/>
            </a:xfrm>
            <a:prstGeom prst="rect">
              <a:avLst/>
            </a:prstGeom>
            <a:noFill/>
            <a:ln>
              <a:solidFill>
                <a:schemeClr val="tx1">
                  <a:lumMod val="60000"/>
                  <a:lumOff val="40000"/>
                </a:schemeClr>
              </a:solidFill>
            </a:ln>
            <a:scene3d>
              <a:camera prst="orthographicFront"/>
              <a:lightRig rig="threePt" dir="t"/>
            </a:scene3d>
            <a:sp3d>
              <a:bevelT w="139700" h="139700" prst="divot"/>
            </a:sp3d>
          </p:spPr>
        </p:pic>
        <p:pic>
          <p:nvPicPr>
            <p:cNvPr id="38919" name="Picture 7" descr="C:\Users\pc\Desktop\KAVYA\SOFTWEB COMPANY PROPOSAL\26.jpg"/>
            <p:cNvPicPr>
              <a:picLocks noChangeAspect="1" noChangeArrowheads="1"/>
            </p:cNvPicPr>
            <p:nvPr/>
          </p:nvPicPr>
          <p:blipFill>
            <a:blip r:embed="rId7"/>
            <a:srcRect/>
            <a:stretch>
              <a:fillRect/>
            </a:stretch>
          </p:blipFill>
          <p:spPr bwMode="auto">
            <a:xfrm>
              <a:off x="3474403" y="3961765"/>
              <a:ext cx="2392997" cy="1707515"/>
            </a:xfrm>
            <a:prstGeom prst="rect">
              <a:avLst/>
            </a:prstGeom>
            <a:noFill/>
            <a:ln>
              <a:solidFill>
                <a:schemeClr val="tx1">
                  <a:lumMod val="60000"/>
                  <a:lumOff val="40000"/>
                </a:schemeClr>
              </a:solidFill>
            </a:ln>
            <a:scene3d>
              <a:camera prst="orthographicFront"/>
              <a:lightRig rig="threePt" dir="t"/>
            </a:scene3d>
            <a:sp3d>
              <a:bevelT w="139700" h="139700" prst="divot"/>
            </a:sp3d>
          </p:spPr>
        </p:pic>
        <p:pic>
          <p:nvPicPr>
            <p:cNvPr id="38920" name="Picture 8" descr="C:\Users\pc\Desktop\KAVYA\SOFTWEB COMPANY PROPOSAL\27.jpg"/>
            <p:cNvPicPr>
              <a:picLocks noChangeAspect="1" noChangeArrowheads="1"/>
            </p:cNvPicPr>
            <p:nvPr/>
          </p:nvPicPr>
          <p:blipFill>
            <a:blip r:embed="rId8"/>
            <a:srcRect/>
            <a:stretch>
              <a:fillRect/>
            </a:stretch>
          </p:blipFill>
          <p:spPr bwMode="auto">
            <a:xfrm>
              <a:off x="6248400" y="3947160"/>
              <a:ext cx="2468880" cy="1737360"/>
            </a:xfrm>
            <a:prstGeom prst="rect">
              <a:avLst/>
            </a:prstGeom>
            <a:noFill/>
            <a:ln>
              <a:solidFill>
                <a:schemeClr val="tx1">
                  <a:lumMod val="60000"/>
                  <a:lumOff val="40000"/>
                </a:schemeClr>
              </a:solidFill>
            </a:ln>
            <a:scene3d>
              <a:camera prst="orthographicFront"/>
              <a:lightRig rig="threePt" dir="t"/>
            </a:scene3d>
            <a:sp3d>
              <a:bevelT w="139700" h="139700" prst="divot"/>
            </a:sp3d>
          </p:spPr>
        </p:pic>
      </p:gr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act-Us.png"/>
          <p:cNvPicPr>
            <a:picLocks noChangeAspect="1"/>
          </p:cNvPicPr>
          <p:nvPr/>
        </p:nvPicPr>
        <p:blipFill>
          <a:blip r:embed="rId2"/>
          <a:stretch>
            <a:fillRect/>
          </a:stretch>
        </p:blipFill>
        <p:spPr>
          <a:xfrm>
            <a:off x="6972301" y="3657599"/>
            <a:ext cx="4000500" cy="2884009"/>
          </a:xfrm>
          <a:prstGeom prst="rect">
            <a:avLst/>
          </a:prstGeom>
        </p:spPr>
      </p:pic>
      <p:pic>
        <p:nvPicPr>
          <p:cNvPr id="6" name="Picture 4"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pic>
        <p:nvPicPr>
          <p:cNvPr id="3" name="Picture 2" descr="contactus.png"/>
          <p:cNvPicPr>
            <a:picLocks noChangeAspect="1"/>
          </p:cNvPicPr>
          <p:nvPr/>
        </p:nvPicPr>
        <p:blipFill>
          <a:blip r:embed="rId4"/>
          <a:stretch>
            <a:fillRect/>
          </a:stretch>
        </p:blipFill>
        <p:spPr>
          <a:xfrm>
            <a:off x="-277091" y="-247972"/>
            <a:ext cx="2455932" cy="1964025"/>
          </a:xfrm>
          <a:prstGeom prst="rect">
            <a:avLst/>
          </a:prstGeom>
        </p:spPr>
      </p:pic>
      <p:sp>
        <p:nvSpPr>
          <p:cNvPr id="7" name="Rectangle 6"/>
          <p:cNvSpPr/>
          <p:nvPr/>
        </p:nvSpPr>
        <p:spPr>
          <a:xfrm>
            <a:off x="1828800" y="1922532"/>
            <a:ext cx="4389120" cy="3231654"/>
          </a:xfrm>
          <a:prstGeom prst="rect">
            <a:avLst/>
          </a:prstGeom>
        </p:spPr>
        <p:txBody>
          <a:bodyPr wrap="square">
            <a:spAutoFit/>
          </a:bodyPr>
          <a:lstStyle/>
          <a:p>
            <a:pPr algn="just"/>
            <a:r>
              <a:rPr lang="en-US" sz="1700" dirty="0" smtClean="0">
                <a:solidFill>
                  <a:srgbClr val="000000"/>
                </a:solidFill>
                <a:effectLst/>
                <a:latin typeface="Rockwell" pitchFamily="18" charset="0"/>
              </a:rPr>
              <a:t>Softweb Technology Solutions,</a:t>
            </a:r>
          </a:p>
          <a:p>
            <a:pPr algn="just"/>
            <a:r>
              <a:rPr lang="en-US" sz="1700" dirty="0" smtClean="0">
                <a:solidFill>
                  <a:srgbClr val="000000"/>
                </a:solidFill>
                <a:effectLst/>
                <a:latin typeface="Rockwell" pitchFamily="18" charset="0"/>
              </a:rPr>
              <a:t>#17/1, 1st floor, Star Complex,</a:t>
            </a:r>
          </a:p>
          <a:p>
            <a:pPr algn="just"/>
            <a:r>
              <a:rPr lang="en-US" sz="1700" dirty="0" smtClean="0">
                <a:solidFill>
                  <a:srgbClr val="000000"/>
                </a:solidFill>
                <a:effectLst/>
                <a:latin typeface="Rockwell" pitchFamily="18" charset="0"/>
              </a:rPr>
              <a:t>Bhuvaneshwari Nagar,</a:t>
            </a:r>
          </a:p>
          <a:p>
            <a:pPr algn="just"/>
            <a:r>
              <a:rPr lang="en-US" sz="1700" dirty="0" smtClean="0">
                <a:solidFill>
                  <a:srgbClr val="000000"/>
                </a:solidFill>
                <a:effectLst/>
                <a:latin typeface="Rockwell" pitchFamily="18" charset="0"/>
              </a:rPr>
              <a:t>Sultan Palya Main Road</a:t>
            </a:r>
          </a:p>
          <a:p>
            <a:pPr algn="just"/>
            <a:r>
              <a:rPr lang="en-US" sz="1700" dirty="0" smtClean="0">
                <a:solidFill>
                  <a:srgbClr val="000000"/>
                </a:solidFill>
                <a:effectLst/>
                <a:latin typeface="Rockwell" pitchFamily="18" charset="0"/>
              </a:rPr>
              <a:t>R.T Nagar , Bangalore 560032</a:t>
            </a:r>
          </a:p>
          <a:p>
            <a:pPr algn="just"/>
            <a:r>
              <a:rPr lang="en-US" sz="1700" dirty="0" smtClean="0">
                <a:solidFill>
                  <a:srgbClr val="002060"/>
                </a:solidFill>
                <a:effectLst/>
                <a:latin typeface="Rockwell" pitchFamily="18" charset="0"/>
              </a:rPr>
              <a:t>  </a:t>
            </a:r>
          </a:p>
          <a:p>
            <a:pPr algn="just"/>
            <a:endParaRPr lang="en-US" sz="1700" u="sng" dirty="0" smtClean="0">
              <a:solidFill>
                <a:srgbClr val="002060"/>
              </a:solidFill>
              <a:effectLst/>
              <a:latin typeface="Rockwell" pitchFamily="18" charset="0"/>
            </a:endParaRPr>
          </a:p>
          <a:p>
            <a:pPr algn="just"/>
            <a:r>
              <a:rPr lang="en-US" sz="1700" u="sng" dirty="0" smtClean="0">
                <a:solidFill>
                  <a:srgbClr val="002060"/>
                </a:solidFill>
                <a:effectLst/>
                <a:latin typeface="Rockwell" pitchFamily="18" charset="0"/>
              </a:rPr>
              <a:t>info@softwebtechnology.co.in</a:t>
            </a:r>
          </a:p>
          <a:p>
            <a:pPr algn="just"/>
            <a:r>
              <a:rPr lang="en-US" sz="1700" u="sng" dirty="0" smtClean="0">
                <a:solidFill>
                  <a:srgbClr val="002060"/>
                </a:solidFill>
                <a:effectLst/>
                <a:latin typeface="Rockwell" pitchFamily="18" charset="0"/>
              </a:rPr>
              <a:t>it@softwebtechnology.co.in</a:t>
            </a:r>
            <a:r>
              <a:rPr lang="en-US" sz="1700" dirty="0" smtClean="0">
                <a:solidFill>
                  <a:srgbClr val="002060"/>
                </a:solidFill>
                <a:effectLst/>
                <a:latin typeface="Rockwell" pitchFamily="18" charset="0"/>
              </a:rPr>
              <a:t>                       </a:t>
            </a:r>
            <a:r>
              <a:rPr lang="en-US" sz="1700" u="sng" dirty="0" smtClean="0">
                <a:solidFill>
                  <a:srgbClr val="002060"/>
                </a:solidFill>
                <a:effectLst/>
                <a:latin typeface="Rockwell" pitchFamily="18" charset="0"/>
              </a:rPr>
              <a:t>softwebtechnologysolutions@gmail.com</a:t>
            </a:r>
          </a:p>
          <a:p>
            <a:r>
              <a:rPr lang="en-US" sz="1700" dirty="0" smtClean="0">
                <a:solidFill>
                  <a:srgbClr val="000000"/>
                </a:solidFill>
                <a:effectLst/>
                <a:latin typeface="Rockwell" pitchFamily="18" charset="0"/>
              </a:rPr>
              <a:t/>
            </a:r>
            <a:br>
              <a:rPr lang="en-US" sz="1700" dirty="0" smtClean="0">
                <a:solidFill>
                  <a:srgbClr val="000000"/>
                </a:solidFill>
                <a:effectLst/>
                <a:latin typeface="Rockwell" pitchFamily="18" charset="0"/>
              </a:rPr>
            </a:br>
            <a:endParaRPr lang="en-US" sz="1700" dirty="0">
              <a:solidFill>
                <a:srgbClr val="000000"/>
              </a:solidFill>
              <a:effectLst/>
              <a:latin typeface="Rockwell" pitchFamily="18" charset="0"/>
            </a:endParaRPr>
          </a:p>
        </p:txBody>
      </p:sp>
      <p:pic>
        <p:nvPicPr>
          <p:cNvPr id="3074" name="Picture 2" descr="C:\Users\pc\Desktop\KAVYA\SOFTWEB COMPANY PROPOSAL\icon-address.png"/>
          <p:cNvPicPr>
            <a:picLocks noChangeAspect="1" noChangeArrowheads="1"/>
          </p:cNvPicPr>
          <p:nvPr/>
        </p:nvPicPr>
        <p:blipFill>
          <a:blip r:embed="rId5"/>
          <a:srcRect/>
          <a:stretch>
            <a:fillRect/>
          </a:stretch>
        </p:blipFill>
        <p:spPr bwMode="auto">
          <a:xfrm>
            <a:off x="640080" y="1922554"/>
            <a:ext cx="1280160" cy="1277845"/>
          </a:xfrm>
          <a:prstGeom prst="rect">
            <a:avLst/>
          </a:prstGeom>
          <a:noFill/>
        </p:spPr>
      </p:pic>
      <p:pic>
        <p:nvPicPr>
          <p:cNvPr id="3075" name="Picture 3" descr="C:\Users\pc\Desktop\KAVYA\SOFTWEB COMPANY PROPOSAL\phone-62-xxl.png"/>
          <p:cNvPicPr>
            <a:picLocks noChangeAspect="1" noChangeArrowheads="1"/>
          </p:cNvPicPr>
          <p:nvPr/>
        </p:nvPicPr>
        <p:blipFill>
          <a:blip r:embed="rId6" cstate="print"/>
          <a:srcRect/>
          <a:stretch>
            <a:fillRect/>
          </a:stretch>
        </p:blipFill>
        <p:spPr bwMode="auto">
          <a:xfrm>
            <a:off x="6797040" y="1938745"/>
            <a:ext cx="548640" cy="499654"/>
          </a:xfrm>
          <a:prstGeom prst="rect">
            <a:avLst/>
          </a:prstGeom>
          <a:noFill/>
        </p:spPr>
      </p:pic>
      <p:pic>
        <p:nvPicPr>
          <p:cNvPr id="3076" name="Picture 4" descr="C:\Users\pc\Desktop\KAVYA\SOFTWEB COMPANY PROPOSAL\mobile-icon--icon-search-engine-17.png"/>
          <p:cNvPicPr>
            <a:picLocks noChangeAspect="1" noChangeArrowheads="1"/>
          </p:cNvPicPr>
          <p:nvPr/>
        </p:nvPicPr>
        <p:blipFill>
          <a:blip r:embed="rId7" cstate="print"/>
          <a:srcRect/>
          <a:stretch>
            <a:fillRect/>
          </a:stretch>
        </p:blipFill>
        <p:spPr bwMode="auto">
          <a:xfrm flipH="1">
            <a:off x="6842759" y="2733041"/>
            <a:ext cx="547052" cy="547052"/>
          </a:xfrm>
          <a:prstGeom prst="rect">
            <a:avLst/>
          </a:prstGeom>
          <a:noFill/>
        </p:spPr>
      </p:pic>
      <p:pic>
        <p:nvPicPr>
          <p:cNvPr id="3077" name="Picture 5" descr="C:\Users\pc\Desktop\KAVYA\SOFTWEB COMPANY PROPOSAL\arroba.png"/>
          <p:cNvPicPr>
            <a:picLocks noChangeAspect="1" noChangeArrowheads="1"/>
          </p:cNvPicPr>
          <p:nvPr/>
        </p:nvPicPr>
        <p:blipFill>
          <a:blip r:embed="rId8" cstate="print"/>
          <a:srcRect/>
          <a:stretch>
            <a:fillRect/>
          </a:stretch>
        </p:blipFill>
        <p:spPr bwMode="auto">
          <a:xfrm>
            <a:off x="1036320" y="3870960"/>
            <a:ext cx="746760" cy="664210"/>
          </a:xfrm>
          <a:prstGeom prst="rect">
            <a:avLst/>
          </a:prstGeom>
          <a:noFill/>
        </p:spPr>
      </p:pic>
      <p:sp>
        <p:nvSpPr>
          <p:cNvPr id="10" name="TextBox 9"/>
          <p:cNvSpPr txBox="1"/>
          <p:nvPr/>
        </p:nvSpPr>
        <p:spPr>
          <a:xfrm>
            <a:off x="6537960" y="1783080"/>
            <a:ext cx="3718560" cy="1569660"/>
          </a:xfrm>
          <a:prstGeom prst="rect">
            <a:avLst/>
          </a:prstGeom>
          <a:noFill/>
        </p:spPr>
        <p:txBody>
          <a:bodyPr wrap="square" rtlCol="0">
            <a:spAutoFit/>
          </a:bodyPr>
          <a:lstStyle/>
          <a:p>
            <a:endParaRPr lang="en-US" dirty="0" smtClean="0">
              <a:solidFill>
                <a:srgbClr val="000000"/>
              </a:solidFill>
              <a:effectLst/>
              <a:latin typeface="Rockwell" pitchFamily="18" charset="0"/>
            </a:endParaRPr>
          </a:p>
          <a:p>
            <a:r>
              <a:rPr lang="en-US" sz="1700" dirty="0" smtClean="0">
                <a:solidFill>
                  <a:srgbClr val="000000"/>
                </a:solidFill>
                <a:effectLst/>
                <a:latin typeface="Rockwell" pitchFamily="18" charset="0"/>
              </a:rPr>
              <a:t>         080-2365 7786 , 080-42019046</a:t>
            </a:r>
          </a:p>
          <a:p>
            <a:endParaRPr lang="en-US" sz="1700" dirty="0" smtClean="0">
              <a:solidFill>
                <a:srgbClr val="000000"/>
              </a:solidFill>
              <a:effectLst/>
              <a:latin typeface="Rockwell" pitchFamily="18" charset="0"/>
            </a:endParaRPr>
          </a:p>
          <a:p>
            <a:endParaRPr lang="en-US" sz="1700" dirty="0" smtClean="0">
              <a:solidFill>
                <a:srgbClr val="000000"/>
              </a:solidFill>
              <a:effectLst/>
              <a:latin typeface="Rockwell" pitchFamily="18" charset="0"/>
            </a:endParaRPr>
          </a:p>
          <a:p>
            <a:r>
              <a:rPr lang="en-US" sz="1700" dirty="0" smtClean="0">
                <a:solidFill>
                  <a:srgbClr val="000000"/>
                </a:solidFill>
                <a:effectLst/>
                <a:latin typeface="Rockwell" pitchFamily="18" charset="0"/>
              </a:rPr>
              <a:t>           99451 95712, 9845816192</a:t>
            </a:r>
          </a:p>
          <a:p>
            <a:endParaRPr lang="en-US" dirty="0"/>
          </a:p>
        </p:txBody>
      </p:sp>
      <p:pic>
        <p:nvPicPr>
          <p:cNvPr id="3078" name="Picture 6" descr="C:\Users\pc\Desktop\KAVYA\SOFTWEB COMPANY PROPOSAL\visit-website-icon.png"/>
          <p:cNvPicPr>
            <a:picLocks noChangeAspect="1" noChangeArrowheads="1"/>
          </p:cNvPicPr>
          <p:nvPr/>
        </p:nvPicPr>
        <p:blipFill>
          <a:blip r:embed="rId9" cstate="print"/>
          <a:srcRect/>
          <a:stretch>
            <a:fillRect/>
          </a:stretch>
        </p:blipFill>
        <p:spPr bwMode="auto">
          <a:xfrm>
            <a:off x="2301240" y="5408984"/>
            <a:ext cx="798193" cy="846084"/>
          </a:xfrm>
          <a:prstGeom prst="rect">
            <a:avLst/>
          </a:prstGeom>
          <a:noFill/>
        </p:spPr>
      </p:pic>
      <p:sp>
        <p:nvSpPr>
          <p:cNvPr id="12" name="TextBox 11"/>
          <p:cNvSpPr txBox="1"/>
          <p:nvPr/>
        </p:nvSpPr>
        <p:spPr>
          <a:xfrm>
            <a:off x="3185160" y="5715000"/>
            <a:ext cx="3886200" cy="400110"/>
          </a:xfrm>
          <a:prstGeom prst="rect">
            <a:avLst/>
          </a:prstGeom>
          <a:noFill/>
        </p:spPr>
        <p:txBody>
          <a:bodyPr wrap="square" rtlCol="0">
            <a:spAutoFit/>
          </a:bodyPr>
          <a:lstStyle/>
          <a:p>
            <a:r>
              <a:rPr lang="en-US" sz="2000" dirty="0" smtClean="0">
                <a:solidFill>
                  <a:schemeClr val="accent4">
                    <a:lumMod val="50000"/>
                  </a:schemeClr>
                </a:solidFill>
                <a:latin typeface="Rockwell" pitchFamily="18" charset="0"/>
              </a:rPr>
              <a:t>www.softwebtechnology.co.in</a:t>
            </a:r>
            <a:endParaRPr lang="en-US" sz="2000" dirty="0">
              <a:solidFill>
                <a:schemeClr val="accent4">
                  <a:lumMod val="50000"/>
                </a:schemeClr>
              </a:solidFill>
              <a:latin typeface="Rockwell" pitchFamily="18" charset="0"/>
            </a:endParaRPr>
          </a:p>
        </p:txBody>
      </p:sp>
      <p:sp>
        <p:nvSpPr>
          <p:cNvPr id="14" name="TextBox 13"/>
          <p:cNvSpPr txBox="1"/>
          <p:nvPr/>
        </p:nvSpPr>
        <p:spPr>
          <a:xfrm>
            <a:off x="2423160" y="243840"/>
            <a:ext cx="7406640" cy="523220"/>
          </a:xfrm>
          <a:prstGeom prst="rect">
            <a:avLst/>
          </a:prstGeom>
          <a:noFill/>
        </p:spPr>
        <p:txBody>
          <a:bodyPr wrap="square" rtlCol="0">
            <a:prstTxWarp prst="textDeflateTop">
              <a:avLst/>
            </a:prstTxWarp>
            <a:spAutoFit/>
          </a:bodyPr>
          <a:lstStyle/>
          <a:p>
            <a:r>
              <a:rPr lang="en-US" sz="2800" b="1" dirty="0" smtClean="0">
                <a:solidFill>
                  <a:schemeClr val="accent3"/>
                </a:solidFill>
                <a:effectLst>
                  <a:glow rad="228600">
                    <a:schemeClr val="accent3">
                      <a:satMod val="175000"/>
                      <a:alpha val="40000"/>
                    </a:schemeClr>
                  </a:glow>
                  <a:outerShdw blurRad="38100" dist="38100" dir="2700000" algn="tl">
                    <a:srgbClr val="000000">
                      <a:alpha val="43137"/>
                    </a:srgbClr>
                  </a:outerShdw>
                </a:effectLst>
              </a:rPr>
              <a:t>WE ARE  ALWAYS READY TO HELP YOU</a:t>
            </a:r>
            <a:endParaRPr lang="en-US" sz="2800" b="1" dirty="0">
              <a:solidFill>
                <a:schemeClr val="accent3"/>
              </a:solidFill>
              <a:effectLst>
                <a:glow rad="228600">
                  <a:schemeClr val="accent3">
                    <a:satMod val="175000"/>
                    <a:alpha val="40000"/>
                  </a:schemeClr>
                </a:glow>
                <a:outerShdw blurRad="38100" dist="38100" dir="2700000" algn="tl">
                  <a:srgbClr val="000000">
                    <a:alpha val="43137"/>
                  </a:srgbClr>
                </a:outerShdw>
              </a:effectLst>
            </a:endParaRPr>
          </a:p>
        </p:txBody>
      </p:sp>
    </p:spTree>
  </p:cSld>
  <p:clrMapOvr>
    <a:masterClrMapping/>
  </p:clrMapOvr>
  <p:transition spd="med" advClick="0" advTm="5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pc\Desktop\KAVYA\SOFTWEB COMPANY PROPOSAL\ThankyouTransparent-1.png"/>
          <p:cNvPicPr>
            <a:picLocks noChangeAspect="1" noChangeArrowheads="1"/>
          </p:cNvPicPr>
          <p:nvPr/>
        </p:nvPicPr>
        <p:blipFill>
          <a:blip r:embed="rId2"/>
          <a:srcRect/>
          <a:stretch>
            <a:fillRect/>
          </a:stretch>
        </p:blipFill>
        <p:spPr bwMode="auto">
          <a:xfrm>
            <a:off x="0" y="0"/>
            <a:ext cx="10972800" cy="4937760"/>
          </a:xfrm>
          <a:prstGeom prst="rect">
            <a:avLst/>
          </a:prstGeom>
          <a:noFill/>
        </p:spPr>
      </p:pic>
      <p:pic>
        <p:nvPicPr>
          <p:cNvPr id="40963" name="Picture 3" descr="C:\Users\pc\Desktop\KAVYA\SOFTWEB COMPANY PROPOSAL\tumblr_static_dcl302yvwv4kc8k8sskw00c8c.png"/>
          <p:cNvPicPr>
            <a:picLocks noChangeAspect="1" noChangeArrowheads="1"/>
          </p:cNvPicPr>
          <p:nvPr/>
        </p:nvPicPr>
        <p:blipFill>
          <a:blip r:embed="rId3"/>
          <a:srcRect/>
          <a:stretch>
            <a:fillRect/>
          </a:stretch>
        </p:blipFill>
        <p:spPr bwMode="auto">
          <a:xfrm>
            <a:off x="3474720" y="5242560"/>
            <a:ext cx="5303520" cy="1695450"/>
          </a:xfrm>
          <a:prstGeom prst="rect">
            <a:avLst/>
          </a:prstGeom>
          <a:noFill/>
        </p:spPr>
      </p:pic>
      <p:sp>
        <p:nvSpPr>
          <p:cNvPr id="6" name="Rectangle 24"/>
          <p:cNvSpPr>
            <a:spLocks noGrp="1" noChangeArrowheads="1"/>
          </p:cNvSpPr>
          <p:nvPr>
            <p:ph type="ftr" sz="quarter" idx="3"/>
          </p:nvPr>
        </p:nvSpPr>
        <p:spPr>
          <a:xfrm>
            <a:off x="3749040" y="6990080"/>
            <a:ext cx="3474720" cy="162560"/>
          </a:xfrm>
        </p:spPr>
        <p:txBody>
          <a:bodyPr/>
          <a:lstStyle/>
          <a:p>
            <a:r>
              <a:rPr lang="en-US" altLang="ko-KR" dirty="0" smtClean="0"/>
              <a:t>www.softwebtechnonlogy.co.in</a:t>
            </a:r>
            <a:endParaRPr lang="en-US" altLang="ko-KR" dirty="0"/>
          </a:p>
        </p:txBody>
      </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80">
                                          <p:stCondLst>
                                            <p:cond delay="0"/>
                                          </p:stCondLst>
                                        </p:cTn>
                                        <p:tgtEl>
                                          <p:spTgt spid="40962"/>
                                        </p:tgtEl>
                                      </p:cBhvr>
                                    </p:animEffect>
                                    <p:anim calcmode="lin" valueType="num">
                                      <p:cBhvr>
                                        <p:cTn id="8" dur="1822" tmFilter="0,0; 0.14,0.36; 0.43,0.73; 0.71,0.91; 1.0,1.0">
                                          <p:stCondLst>
                                            <p:cond delay="0"/>
                                          </p:stCondLst>
                                        </p:cTn>
                                        <p:tgtEl>
                                          <p:spTgt spid="409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2"/>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2"/>
                                        </p:tgtEl>
                                      </p:cBhvr>
                                      <p:to x="100000" y="60000"/>
                                    </p:animScale>
                                    <p:animScale>
                                      <p:cBhvr>
                                        <p:cTn id="14" dur="166" decel="50000">
                                          <p:stCondLst>
                                            <p:cond delay="676"/>
                                          </p:stCondLst>
                                        </p:cTn>
                                        <p:tgtEl>
                                          <p:spTgt spid="40962"/>
                                        </p:tgtEl>
                                      </p:cBhvr>
                                      <p:to x="100000" y="100000"/>
                                    </p:animScale>
                                    <p:animScale>
                                      <p:cBhvr>
                                        <p:cTn id="15" dur="26">
                                          <p:stCondLst>
                                            <p:cond delay="1312"/>
                                          </p:stCondLst>
                                        </p:cTn>
                                        <p:tgtEl>
                                          <p:spTgt spid="40962"/>
                                        </p:tgtEl>
                                      </p:cBhvr>
                                      <p:to x="100000" y="80000"/>
                                    </p:animScale>
                                    <p:animScale>
                                      <p:cBhvr>
                                        <p:cTn id="16" dur="166" decel="50000">
                                          <p:stCondLst>
                                            <p:cond delay="1338"/>
                                          </p:stCondLst>
                                        </p:cTn>
                                        <p:tgtEl>
                                          <p:spTgt spid="40962"/>
                                        </p:tgtEl>
                                      </p:cBhvr>
                                      <p:to x="100000" y="100000"/>
                                    </p:animScale>
                                    <p:animScale>
                                      <p:cBhvr>
                                        <p:cTn id="17" dur="26">
                                          <p:stCondLst>
                                            <p:cond delay="1642"/>
                                          </p:stCondLst>
                                        </p:cTn>
                                        <p:tgtEl>
                                          <p:spTgt spid="40962"/>
                                        </p:tgtEl>
                                      </p:cBhvr>
                                      <p:to x="100000" y="90000"/>
                                    </p:animScale>
                                    <p:animScale>
                                      <p:cBhvr>
                                        <p:cTn id="18" dur="166" decel="50000">
                                          <p:stCondLst>
                                            <p:cond delay="1668"/>
                                          </p:stCondLst>
                                        </p:cTn>
                                        <p:tgtEl>
                                          <p:spTgt spid="40962"/>
                                        </p:tgtEl>
                                      </p:cBhvr>
                                      <p:to x="100000" y="100000"/>
                                    </p:animScale>
                                    <p:animScale>
                                      <p:cBhvr>
                                        <p:cTn id="19" dur="26">
                                          <p:stCondLst>
                                            <p:cond delay="1808"/>
                                          </p:stCondLst>
                                        </p:cTn>
                                        <p:tgtEl>
                                          <p:spTgt spid="40962"/>
                                        </p:tgtEl>
                                      </p:cBhvr>
                                      <p:to x="100000" y="95000"/>
                                    </p:animScale>
                                    <p:animScale>
                                      <p:cBhvr>
                                        <p:cTn id="20" dur="166" decel="50000">
                                          <p:stCondLst>
                                            <p:cond delay="1834"/>
                                          </p:stCondLst>
                                        </p:cTn>
                                        <p:tgtEl>
                                          <p:spTgt spid="4096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40963"/>
                                        </p:tgtEl>
                                        <p:attrNameLst>
                                          <p:attrName>style.visibility</p:attrName>
                                        </p:attrNameLst>
                                      </p:cBhvr>
                                      <p:to>
                                        <p:strVal val="visible"/>
                                      </p:to>
                                    </p:set>
                                    <p:animEffect transition="in" filter="fade">
                                      <p:cBhvr>
                                        <p:cTn id="25" dur="800" decel="100000"/>
                                        <p:tgtEl>
                                          <p:spTgt spid="40963"/>
                                        </p:tgtEl>
                                      </p:cBhvr>
                                    </p:animEffect>
                                    <p:anim calcmode="lin" valueType="num">
                                      <p:cBhvr>
                                        <p:cTn id="26" dur="800" decel="100000" fill="hold"/>
                                        <p:tgtEl>
                                          <p:spTgt spid="40963"/>
                                        </p:tgtEl>
                                        <p:attrNameLst>
                                          <p:attrName>style.rotation</p:attrName>
                                        </p:attrNameLst>
                                      </p:cBhvr>
                                      <p:tavLst>
                                        <p:tav tm="0">
                                          <p:val>
                                            <p:fltVal val="-90"/>
                                          </p:val>
                                        </p:tav>
                                        <p:tav tm="100000">
                                          <p:val>
                                            <p:fltVal val="0"/>
                                          </p:val>
                                        </p:tav>
                                      </p:tavLst>
                                    </p:anim>
                                    <p:anim calcmode="lin" valueType="num">
                                      <p:cBhvr>
                                        <p:cTn id="27" dur="800" decel="100000" fill="hold"/>
                                        <p:tgtEl>
                                          <p:spTgt spid="40963"/>
                                        </p:tgtEl>
                                        <p:attrNameLst>
                                          <p:attrName>ppt_x</p:attrName>
                                        </p:attrNameLst>
                                      </p:cBhvr>
                                      <p:tavLst>
                                        <p:tav tm="0">
                                          <p:val>
                                            <p:strVal val="#ppt_x+0.4"/>
                                          </p:val>
                                        </p:tav>
                                        <p:tav tm="100000">
                                          <p:val>
                                            <p:strVal val="#ppt_x-0.05"/>
                                          </p:val>
                                        </p:tav>
                                      </p:tavLst>
                                    </p:anim>
                                    <p:anim calcmode="lin" valueType="num">
                                      <p:cBhvr>
                                        <p:cTn id="28" dur="800" decel="100000" fill="hold"/>
                                        <p:tgtEl>
                                          <p:spTgt spid="4096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096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096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KAVYA\SOFTWEB COMPANY PROPOSAL\whyus_banner.jpg"/>
          <p:cNvPicPr>
            <a:picLocks noChangeAspect="1" noChangeArrowheads="1"/>
          </p:cNvPicPr>
          <p:nvPr/>
        </p:nvPicPr>
        <p:blipFill>
          <a:blip r:embed="rId2"/>
          <a:srcRect/>
          <a:stretch>
            <a:fillRect/>
          </a:stretch>
        </p:blipFill>
        <p:spPr bwMode="auto">
          <a:xfrm>
            <a:off x="1" y="200979"/>
            <a:ext cx="10972799" cy="1673542"/>
          </a:xfrm>
          <a:prstGeom prst="rect">
            <a:avLst/>
          </a:prstGeom>
          <a:noFill/>
        </p:spPr>
      </p:pic>
      <p:pic>
        <p:nvPicPr>
          <p:cNvPr id="4" name="Picture 4"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sp>
        <p:nvSpPr>
          <p:cNvPr id="5" name="TextBox 4"/>
          <p:cNvSpPr txBox="1"/>
          <p:nvPr/>
        </p:nvSpPr>
        <p:spPr>
          <a:xfrm>
            <a:off x="1539240" y="2514600"/>
            <a:ext cx="6888480" cy="307777"/>
          </a:xfrm>
          <a:prstGeom prst="rect">
            <a:avLst/>
          </a:prstGeom>
          <a:noFill/>
        </p:spPr>
        <p:txBody>
          <a:bodyPr wrap="square" rtlCol="0">
            <a:spAutoFit/>
          </a:bodyPr>
          <a:lstStyle/>
          <a:p>
            <a:endParaRPr lang="en-US" dirty="0"/>
          </a:p>
        </p:txBody>
      </p:sp>
      <p:sp>
        <p:nvSpPr>
          <p:cNvPr id="6" name="TextBox 5"/>
          <p:cNvSpPr txBox="1"/>
          <p:nvPr/>
        </p:nvSpPr>
        <p:spPr>
          <a:xfrm>
            <a:off x="2453640" y="2255520"/>
            <a:ext cx="8336280" cy="3754874"/>
          </a:xfrm>
          <a:prstGeom prst="rect">
            <a:avLst/>
          </a:prstGeom>
          <a:noFill/>
        </p:spPr>
        <p:txBody>
          <a:bodyPr wrap="square" rtlCol="0">
            <a:spAutoFit/>
          </a:bodyPr>
          <a:lstStyle/>
          <a:p>
            <a:pPr algn="just"/>
            <a:r>
              <a:rPr lang="en-US" sz="1700" dirty="0" smtClean="0">
                <a:solidFill>
                  <a:schemeClr val="accent2">
                    <a:lumMod val="10000"/>
                  </a:schemeClr>
                </a:solidFill>
                <a:effectLst/>
                <a:latin typeface="Rockwell" pitchFamily="18" charset="0"/>
              </a:rPr>
              <a:t>Today, website design &amp; development is virtually indispensable to create a corporate brand identity of your company. It is crucial for any website design to be well-developed, attractive, user-friendly &amp; informative for the customer. Web design plays a crucial role in distinguishing your products from that of your competitor's. It is also essential for your consumers to identify with your company </a:t>
            </a:r>
            <a:br>
              <a:rPr lang="en-US" sz="1700" dirty="0" smtClean="0">
                <a:solidFill>
                  <a:schemeClr val="accent2">
                    <a:lumMod val="10000"/>
                  </a:schemeClr>
                </a:solidFill>
                <a:effectLst/>
                <a:latin typeface="Rockwell" pitchFamily="18" charset="0"/>
              </a:rPr>
            </a:br>
            <a:r>
              <a:rPr lang="en-US" sz="1700" dirty="0" smtClean="0">
                <a:solidFill>
                  <a:schemeClr val="accent2">
                    <a:lumMod val="10000"/>
                  </a:schemeClr>
                </a:solidFill>
                <a:effectLst/>
                <a:latin typeface="Rockwell" pitchFamily="18" charset="0"/>
              </a:rPr>
              <a:t/>
            </a:r>
            <a:br>
              <a:rPr lang="en-US" sz="1700" dirty="0" smtClean="0">
                <a:solidFill>
                  <a:schemeClr val="accent2">
                    <a:lumMod val="10000"/>
                  </a:schemeClr>
                </a:solidFill>
                <a:effectLst/>
                <a:latin typeface="Rockwell" pitchFamily="18" charset="0"/>
              </a:rPr>
            </a:br>
            <a:r>
              <a:rPr lang="en-US" sz="1700" dirty="0" smtClean="0">
                <a:solidFill>
                  <a:schemeClr val="accent2">
                    <a:lumMod val="10000"/>
                  </a:schemeClr>
                </a:solidFill>
                <a:effectLst/>
                <a:latin typeface="Rockwell" pitchFamily="18" charset="0"/>
              </a:rPr>
              <a:t>Softweb Technology clients from across the world for whom we have developed customized solutions in not just various different fields of business, but also in their native languages/dialects to cater to their respective target audiences. This exposure has enabled us to enrich our knowledge about the workings of varied businesses globally, irrespective of the size of the enterprise. Our innovative &amp; custom website designs help you project your company identity not just in the most effective manner, but also help you enhance your business with minimal effort in website management, that too at a very affordable price. </a:t>
            </a:r>
            <a:endParaRPr lang="en-US" sz="1700" dirty="0">
              <a:solidFill>
                <a:schemeClr val="accent2">
                  <a:lumMod val="10000"/>
                </a:schemeClr>
              </a:solidFill>
              <a:effectLst/>
              <a:latin typeface="Rockwell" pitchFamily="18" charset="0"/>
            </a:endParaRPr>
          </a:p>
        </p:txBody>
      </p:sp>
      <p:pic>
        <p:nvPicPr>
          <p:cNvPr id="4099" name="Picture 3" descr="C:\Users\pc\Desktop\KAVYA\SOFTWEB COMPANY PROPOSAL\WhyUSPNG.png"/>
          <p:cNvPicPr>
            <a:picLocks noChangeAspect="1" noChangeArrowheads="1"/>
          </p:cNvPicPr>
          <p:nvPr/>
        </p:nvPicPr>
        <p:blipFill>
          <a:blip r:embed="rId4"/>
          <a:srcRect/>
          <a:stretch>
            <a:fillRect/>
          </a:stretch>
        </p:blipFill>
        <p:spPr bwMode="auto">
          <a:xfrm>
            <a:off x="0" y="1935480"/>
            <a:ext cx="2819400" cy="3185160"/>
          </a:xfrm>
          <a:prstGeom prst="rect">
            <a:avLst/>
          </a:prstGeom>
          <a:noFill/>
        </p:spPr>
      </p:pic>
    </p:spTree>
  </p:cSld>
  <p:clrMapOvr>
    <a:masterClrMapping/>
  </p:clrMapOvr>
  <p:transition spd="med" advClick="0"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ko-KR" dirty="0" smtClean="0"/>
              <a:t>Company Logo</a:t>
            </a:r>
            <a:endParaRPr lang="en-US" altLang="ko-KR" dirty="0"/>
          </a:p>
        </p:txBody>
      </p:sp>
      <p:pic>
        <p:nvPicPr>
          <p:cNvPr id="5" name="Picture 3" descr="C:\Users\pc\Desktop\KAVYA\SOFTWEB COMPANY PROPOSAL\head-what-we-do.jpg"/>
          <p:cNvPicPr>
            <a:picLocks noChangeAspect="1" noChangeArrowheads="1"/>
          </p:cNvPicPr>
          <p:nvPr/>
        </p:nvPicPr>
        <p:blipFill>
          <a:blip r:embed="rId2"/>
          <a:srcRect/>
          <a:stretch>
            <a:fillRect/>
          </a:stretch>
        </p:blipFill>
        <p:spPr bwMode="auto">
          <a:xfrm>
            <a:off x="0" y="0"/>
            <a:ext cx="10972800" cy="1600200"/>
          </a:xfrm>
          <a:prstGeom prst="rect">
            <a:avLst/>
          </a:prstGeom>
          <a:noFill/>
        </p:spPr>
      </p:pic>
      <p:pic>
        <p:nvPicPr>
          <p:cNvPr id="6" name="Picture 7" descr="C:\Users\pc\Desktop\KAVYA\SOFTWEB COMPANY PROPOSAL\wedoIcon.png"/>
          <p:cNvPicPr>
            <a:picLocks noChangeAspect="1" noChangeArrowheads="1"/>
          </p:cNvPicPr>
          <p:nvPr/>
        </p:nvPicPr>
        <p:blipFill>
          <a:blip r:embed="rId3"/>
          <a:srcRect/>
          <a:stretch>
            <a:fillRect/>
          </a:stretch>
        </p:blipFill>
        <p:spPr bwMode="auto">
          <a:xfrm>
            <a:off x="0" y="2235518"/>
            <a:ext cx="2499360" cy="2595562"/>
          </a:xfrm>
          <a:prstGeom prst="rect">
            <a:avLst/>
          </a:prstGeom>
          <a:noFill/>
        </p:spPr>
      </p:pic>
      <p:pic>
        <p:nvPicPr>
          <p:cNvPr id="7" name="Picture 4" descr="C:\Users\pc\Desktop\KAVYA\Soft.jpg"/>
          <p:cNvPicPr>
            <a:picLocks noChangeAspect="1" noChangeArrowheads="1"/>
          </p:cNvPicPr>
          <p:nvPr/>
        </p:nvPicPr>
        <p:blipFill>
          <a:blip r:embed="rId4"/>
          <a:srcRect/>
          <a:stretch>
            <a:fillRect/>
          </a:stretch>
        </p:blipFill>
        <p:spPr bwMode="auto">
          <a:xfrm>
            <a:off x="7433688" y="6705605"/>
            <a:ext cx="3184945" cy="410409"/>
          </a:xfrm>
          <a:prstGeom prst="rect">
            <a:avLst/>
          </a:prstGeom>
          <a:noFill/>
        </p:spPr>
      </p:pic>
      <p:grpSp>
        <p:nvGrpSpPr>
          <p:cNvPr id="16" name="Group 15"/>
          <p:cNvGrpSpPr/>
          <p:nvPr/>
        </p:nvGrpSpPr>
        <p:grpSpPr>
          <a:xfrm>
            <a:off x="2971800" y="1737359"/>
            <a:ext cx="5730240" cy="4480561"/>
            <a:chOff x="3733800" y="2118361"/>
            <a:chExt cx="4038600" cy="3870959"/>
          </a:xfrm>
        </p:grpSpPr>
        <p:sp>
          <p:nvSpPr>
            <p:cNvPr id="8" name="Notched Right Arrow 7"/>
            <p:cNvSpPr/>
            <p:nvPr/>
          </p:nvSpPr>
          <p:spPr bwMode="auto">
            <a:xfrm>
              <a:off x="3794760" y="2118361"/>
              <a:ext cx="3886200" cy="868679"/>
            </a:xfrm>
            <a:prstGeom prst="notchedRightArrow">
              <a:avLst/>
            </a:prstGeom>
            <a:solidFill>
              <a:srgbClr val="339933"/>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nSpc>
                  <a:spcPct val="150000"/>
                </a:lnSpc>
              </a:pPr>
              <a:r>
                <a:rPr lang="en-US" b="1" dirty="0" smtClean="0">
                  <a:effectLst/>
                </a:rPr>
                <a:t> </a:t>
              </a:r>
              <a:r>
                <a:rPr lang="en-US" b="1" dirty="0" smtClean="0">
                  <a:effectLst/>
                  <a:latin typeface="Rockwell" pitchFamily="18" charset="0"/>
                </a:rPr>
                <a:t>WEB DESIGN SERVICES</a:t>
              </a:r>
              <a:endParaRPr kumimoji="0" lang="en-US" sz="1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9" name="Notched Right Arrow 8"/>
            <p:cNvSpPr/>
            <p:nvPr/>
          </p:nvSpPr>
          <p:spPr bwMode="auto">
            <a:xfrm flipH="1">
              <a:off x="3749040" y="3108961"/>
              <a:ext cx="3886200" cy="868679"/>
            </a:xfrm>
            <a:prstGeom prst="notchedRightArrow">
              <a:avLst/>
            </a:prstGeom>
            <a:solidFill>
              <a:srgbClr val="FF3399"/>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nSpc>
                  <a:spcPct val="150000"/>
                </a:lnSpc>
              </a:pPr>
              <a:r>
                <a:rPr lang="en-US" b="1" dirty="0" smtClean="0">
                  <a:effectLst/>
                  <a:latin typeface="Rockwell" pitchFamily="18" charset="0"/>
                </a:rPr>
                <a:t> WEB APPLICATION DEVELOPMENT</a:t>
              </a:r>
              <a:endParaRPr kumimoji="0" lang="en-US" sz="1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10" name="Notched Right Arrow 9"/>
            <p:cNvSpPr/>
            <p:nvPr/>
          </p:nvSpPr>
          <p:spPr bwMode="auto">
            <a:xfrm>
              <a:off x="3886200" y="4160521"/>
              <a:ext cx="3886200" cy="868679"/>
            </a:xfrm>
            <a:prstGeom prst="notchedRightArrow">
              <a:avLst/>
            </a:prstGeom>
            <a:solidFill>
              <a:srgbClr val="7030A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nSpc>
                  <a:spcPct val="150000"/>
                </a:lnSpc>
              </a:pPr>
              <a:r>
                <a:rPr lang="en-US" b="1" dirty="0" smtClean="0">
                  <a:effectLst/>
                  <a:latin typeface="Rockwell" pitchFamily="18" charset="0"/>
                </a:rPr>
                <a:t> E-COMMERCE &amp; CMS  INTEGRATION</a:t>
              </a:r>
              <a:endParaRPr kumimoji="0" lang="en-US" sz="1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sp>
          <p:nvSpPr>
            <p:cNvPr id="11" name="Notched Right Arrow 10"/>
            <p:cNvSpPr/>
            <p:nvPr/>
          </p:nvSpPr>
          <p:spPr bwMode="auto">
            <a:xfrm flipH="1">
              <a:off x="3733800" y="5120641"/>
              <a:ext cx="3886200" cy="868679"/>
            </a:xfrm>
            <a:prstGeom prst="notchedRightArrow">
              <a:avLst/>
            </a:prstGeom>
            <a:solidFill>
              <a:srgbClr val="CC99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nSpc>
                  <a:spcPct val="150000"/>
                </a:lnSpc>
              </a:pPr>
              <a:r>
                <a:rPr lang="en-US" b="1" dirty="0" smtClean="0">
                  <a:effectLst/>
                  <a:latin typeface="Rockwell" pitchFamily="18" charset="0"/>
                </a:rPr>
                <a:t>24 X 7 TECH SUPPORT</a:t>
              </a:r>
              <a:endParaRPr kumimoji="0" lang="en-US" sz="1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굴림" pitchFamily="34" charset="-127"/>
              </a:endParaRPr>
            </a:p>
          </p:txBody>
        </p:sp>
      </p:grpSp>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pc\Desktop\KAVYA\Soft.jpg"/>
          <p:cNvPicPr>
            <a:picLocks noChangeAspect="1" noChangeArrowheads="1"/>
          </p:cNvPicPr>
          <p:nvPr/>
        </p:nvPicPr>
        <p:blipFill>
          <a:blip r:embed="rId2"/>
          <a:srcRect/>
          <a:stretch>
            <a:fillRect/>
          </a:stretch>
        </p:blipFill>
        <p:spPr bwMode="auto">
          <a:xfrm>
            <a:off x="7433688" y="6705605"/>
            <a:ext cx="3184945" cy="410409"/>
          </a:xfrm>
          <a:prstGeom prst="rect">
            <a:avLst/>
          </a:prstGeom>
          <a:noFill/>
        </p:spPr>
      </p:pic>
      <p:pic>
        <p:nvPicPr>
          <p:cNvPr id="2050" name="Picture 2" descr="C:\Users\pc\Desktop\KAVYA\SOFTWEB COMPANY PROPOSAL\who-we-are (1).jpg"/>
          <p:cNvPicPr>
            <a:picLocks noChangeAspect="1" noChangeArrowheads="1"/>
          </p:cNvPicPr>
          <p:nvPr/>
        </p:nvPicPr>
        <p:blipFill>
          <a:blip r:embed="rId3"/>
          <a:srcRect/>
          <a:stretch>
            <a:fillRect/>
          </a:stretch>
        </p:blipFill>
        <p:spPr bwMode="auto">
          <a:xfrm>
            <a:off x="0" y="1"/>
            <a:ext cx="10972800" cy="1630680"/>
          </a:xfrm>
          <a:prstGeom prst="rect">
            <a:avLst/>
          </a:prstGeom>
          <a:noFill/>
          <a:effectLst>
            <a:outerShdw blurRad="50800" dist="38100" dir="5400000" algn="t" rotWithShape="0">
              <a:prstClr val="black">
                <a:alpha val="40000"/>
              </a:prstClr>
            </a:outerShdw>
          </a:effectLst>
        </p:spPr>
      </p:pic>
      <p:pic>
        <p:nvPicPr>
          <p:cNvPr id="5122" name="Picture 2" descr="C:\Users\pc\Desktop\KAVYA\SOFTWEB COMPANY PROPOSAL\who-we-are.png"/>
          <p:cNvPicPr>
            <a:picLocks noChangeAspect="1" noChangeArrowheads="1"/>
          </p:cNvPicPr>
          <p:nvPr/>
        </p:nvPicPr>
        <p:blipFill>
          <a:blip r:embed="rId4"/>
          <a:srcRect/>
          <a:stretch>
            <a:fillRect/>
          </a:stretch>
        </p:blipFill>
        <p:spPr bwMode="auto">
          <a:xfrm>
            <a:off x="-274320" y="1931670"/>
            <a:ext cx="2148840" cy="2366010"/>
          </a:xfrm>
          <a:prstGeom prst="rect">
            <a:avLst/>
          </a:prstGeom>
          <a:noFill/>
        </p:spPr>
      </p:pic>
      <p:sp>
        <p:nvSpPr>
          <p:cNvPr id="5" name="TextBox 4"/>
          <p:cNvSpPr txBox="1"/>
          <p:nvPr/>
        </p:nvSpPr>
        <p:spPr>
          <a:xfrm>
            <a:off x="1874520" y="1950721"/>
            <a:ext cx="8839200" cy="4278094"/>
          </a:xfrm>
          <a:prstGeom prst="rect">
            <a:avLst/>
          </a:prstGeom>
          <a:noFill/>
          <a:effectLst/>
        </p:spPr>
        <p:txBody>
          <a:bodyPr wrap="square" rtlCol="0">
            <a:spAutoFit/>
          </a:bodyPr>
          <a:lstStyle/>
          <a:p>
            <a:pPr algn="just">
              <a:spcBef>
                <a:spcPts val="1200"/>
              </a:spcBef>
            </a:pPr>
            <a:r>
              <a:rPr lang="en-US" sz="1800" dirty="0" smtClean="0">
                <a:solidFill>
                  <a:schemeClr val="accent2">
                    <a:lumMod val="10000"/>
                  </a:schemeClr>
                </a:solidFill>
                <a:effectLst/>
                <a:latin typeface="Rockwell" pitchFamily="18" charset="0"/>
              </a:rPr>
              <a:t>Softweb Technology is a global End-to-End IT/ITES services and solutions provider. We help our customers to do business better with our industry wide experience, deep technology expertise and comprehensive portfolio of services. We believe in three important factors which are quality, value and time. Our clocks function to deliver you the best at the right time and at the right cost. </a:t>
            </a:r>
          </a:p>
          <a:p>
            <a:pPr algn="just">
              <a:spcBef>
                <a:spcPts val="1200"/>
              </a:spcBef>
            </a:pPr>
            <a:r>
              <a:rPr lang="en-US" sz="1800" dirty="0" smtClean="0">
                <a:solidFill>
                  <a:schemeClr val="accent2">
                    <a:lumMod val="10000"/>
                  </a:schemeClr>
                </a:solidFill>
                <a:effectLst/>
                <a:latin typeface="Rockwell" pitchFamily="18" charset="0"/>
              </a:rPr>
              <a:t> We provide end to end consulting and solutions to our clients. We will help to build a robust IT infrastructure that gives you a big advantage in modern market environment. Softweb Technology is a client oriented company. Our philosophy is to have the client at the focus point of all discussions and planning so that the product/service will be essentially client oriented. Our products will strictly adhere on our values quality, value and time. These policies make us one of the best software companies referred by our clients.</a:t>
            </a:r>
          </a:p>
          <a:p>
            <a:pPr algn="just">
              <a:spcBef>
                <a:spcPts val="1200"/>
              </a:spcBef>
            </a:pPr>
            <a:r>
              <a:rPr lang="en-US" sz="1800" dirty="0" smtClean="0">
                <a:solidFill>
                  <a:schemeClr val="accent2">
                    <a:lumMod val="10000"/>
                  </a:schemeClr>
                </a:solidFill>
                <a:effectLst/>
                <a:latin typeface="Rockwell" pitchFamily="18" charset="0"/>
              </a:rPr>
              <a:t> We are a team of qualified, well-trained professionals who are always up to the task. We are aggressive. We are competent. And we respect deadlines. </a:t>
            </a:r>
            <a:endParaRPr lang="en-US" sz="1800" dirty="0">
              <a:solidFill>
                <a:schemeClr val="accent2">
                  <a:lumMod val="10000"/>
                </a:schemeClr>
              </a:solidFill>
              <a:effectLst/>
              <a:latin typeface="Rockwell" pitchFamily="18" charset="0"/>
            </a:endParaRPr>
          </a:p>
        </p:txBody>
      </p:sp>
    </p:spTree>
  </p:cSld>
  <p:clrMapOvr>
    <a:masterClrMapping/>
  </p:clrMapOvr>
  <p:transition spd="med" advClick="0" advTm="5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KAVYA\SOFTWEB COMPANY PROPOSAL\ourprofile.jpg"/>
          <p:cNvPicPr>
            <a:picLocks noChangeAspect="1" noChangeArrowheads="1"/>
          </p:cNvPicPr>
          <p:nvPr/>
        </p:nvPicPr>
        <p:blipFill>
          <a:blip r:embed="rId2"/>
          <a:srcRect/>
          <a:stretch>
            <a:fillRect/>
          </a:stretch>
        </p:blipFill>
        <p:spPr bwMode="auto">
          <a:xfrm>
            <a:off x="0" y="198120"/>
            <a:ext cx="10972800" cy="1386840"/>
          </a:xfrm>
          <a:prstGeom prst="rect">
            <a:avLst/>
          </a:prstGeom>
          <a:noFill/>
        </p:spPr>
      </p:pic>
      <p:pic>
        <p:nvPicPr>
          <p:cNvPr id="1028" name="Picture 4" descr="C:\Users\pc\Desktop\KAVYA\SOFTWEB COMPANY PROPOSAL\my-profile-icon-png-on-picterest-24.png"/>
          <p:cNvPicPr>
            <a:picLocks noChangeAspect="1" noChangeArrowheads="1"/>
          </p:cNvPicPr>
          <p:nvPr/>
        </p:nvPicPr>
        <p:blipFill>
          <a:blip r:embed="rId3"/>
          <a:srcRect/>
          <a:stretch>
            <a:fillRect/>
          </a:stretch>
        </p:blipFill>
        <p:spPr bwMode="auto">
          <a:xfrm>
            <a:off x="0" y="2148840"/>
            <a:ext cx="2438400" cy="2438400"/>
          </a:xfrm>
          <a:prstGeom prst="rect">
            <a:avLst/>
          </a:prstGeom>
          <a:noFill/>
        </p:spPr>
      </p:pic>
      <p:sp>
        <p:nvSpPr>
          <p:cNvPr id="6" name="TextBox 5"/>
          <p:cNvSpPr txBox="1"/>
          <p:nvPr/>
        </p:nvSpPr>
        <p:spPr>
          <a:xfrm>
            <a:off x="2667000" y="2423160"/>
            <a:ext cx="7574280" cy="3231654"/>
          </a:xfrm>
          <a:prstGeom prst="rect">
            <a:avLst/>
          </a:prstGeom>
          <a:noFill/>
        </p:spPr>
        <p:txBody>
          <a:bodyPr wrap="square" rtlCol="0">
            <a:spAutoFit/>
          </a:bodyPr>
          <a:lstStyle/>
          <a:p>
            <a:pPr algn="just"/>
            <a:r>
              <a:rPr lang="en-US" sz="1700" dirty="0" smtClean="0">
                <a:solidFill>
                  <a:schemeClr val="accent4">
                    <a:lumMod val="50000"/>
                  </a:schemeClr>
                </a:solidFill>
                <a:effectLst/>
                <a:latin typeface="Rockwell" pitchFamily="18" charset="0"/>
              </a:rPr>
              <a:t>Softweb Technology is a software &amp; Web development company based in India and we employ highly qualified engineers to provide the end to end software / Web solutions for the business or service sectors. The company was founded by a team of enthusiastic IT specialists who wanted to overcome the routine and create a company that would act in the market not only for business success but for the sake of Technology itself. </a:t>
            </a:r>
            <a:br>
              <a:rPr lang="en-US" sz="1700" dirty="0" smtClean="0">
                <a:solidFill>
                  <a:schemeClr val="accent4">
                    <a:lumMod val="50000"/>
                  </a:schemeClr>
                </a:solidFill>
                <a:effectLst/>
                <a:latin typeface="Rockwell" pitchFamily="18" charset="0"/>
              </a:rPr>
            </a:br>
            <a:r>
              <a:rPr lang="en-US" sz="1700" dirty="0" smtClean="0">
                <a:solidFill>
                  <a:schemeClr val="accent4">
                    <a:lumMod val="50000"/>
                  </a:schemeClr>
                </a:solidFill>
                <a:effectLst/>
                <a:latin typeface="Rockwell" pitchFamily="18" charset="0"/>
              </a:rPr>
              <a:t/>
            </a:r>
            <a:br>
              <a:rPr lang="en-US" sz="1700" dirty="0" smtClean="0">
                <a:solidFill>
                  <a:schemeClr val="accent4">
                    <a:lumMod val="50000"/>
                  </a:schemeClr>
                </a:solidFill>
                <a:effectLst/>
                <a:latin typeface="Rockwell" pitchFamily="18" charset="0"/>
              </a:rPr>
            </a:br>
            <a:r>
              <a:rPr lang="en-US" sz="1700" dirty="0" smtClean="0">
                <a:solidFill>
                  <a:schemeClr val="accent4">
                    <a:lumMod val="50000"/>
                  </a:schemeClr>
                </a:solidFill>
                <a:effectLst/>
                <a:latin typeface="Rockwell" pitchFamily="18" charset="0"/>
              </a:rPr>
              <a:t>Thus the mission of the company was defined - to contribute to forward –looking transformation of the society through software / Web development. Over five years of work, we have developed a range of solutions and gained ample experience in the services we offer: Custom Software Development and Web Development.</a:t>
            </a:r>
            <a:endParaRPr lang="en-US" sz="1700" dirty="0">
              <a:solidFill>
                <a:schemeClr val="accent4">
                  <a:lumMod val="50000"/>
                </a:schemeClr>
              </a:solidFill>
              <a:effectLst/>
              <a:latin typeface="Rockwell" pitchFamily="18" charset="0"/>
            </a:endParaRPr>
          </a:p>
        </p:txBody>
      </p:sp>
      <p:pic>
        <p:nvPicPr>
          <p:cNvPr id="7" name="Picture 4" descr="C:\Users\pc\Desktop\KAVYA\Soft.jpg"/>
          <p:cNvPicPr>
            <a:picLocks noChangeAspect="1" noChangeArrowheads="1"/>
          </p:cNvPicPr>
          <p:nvPr/>
        </p:nvPicPr>
        <p:blipFill>
          <a:blip r:embed="rId4"/>
          <a:srcRect/>
          <a:stretch>
            <a:fillRect/>
          </a:stretch>
        </p:blipFill>
        <p:spPr bwMode="auto">
          <a:xfrm>
            <a:off x="7433688" y="6705605"/>
            <a:ext cx="3184945" cy="410409"/>
          </a:xfrm>
          <a:prstGeom prst="rect">
            <a:avLst/>
          </a:prstGeom>
          <a:noFill/>
        </p:spPr>
      </p:pic>
    </p:spTree>
  </p:cSld>
  <p:clrMapOvr>
    <a:masterClrMapping/>
  </p:clrMapOvr>
  <p:transition spd="med" advClick="0" advTm="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Users\pc\Desktop\KAVYA\Soft.jpg"/>
          <p:cNvPicPr>
            <a:picLocks noChangeAspect="1" noChangeArrowheads="1"/>
          </p:cNvPicPr>
          <p:nvPr/>
        </p:nvPicPr>
        <p:blipFill>
          <a:blip r:embed="rId2"/>
          <a:srcRect/>
          <a:stretch>
            <a:fillRect/>
          </a:stretch>
        </p:blipFill>
        <p:spPr bwMode="auto">
          <a:xfrm>
            <a:off x="7433688" y="6705605"/>
            <a:ext cx="3184945" cy="410409"/>
          </a:xfrm>
          <a:prstGeom prst="rect">
            <a:avLst/>
          </a:prstGeom>
          <a:noFill/>
        </p:spPr>
      </p:pic>
      <p:pic>
        <p:nvPicPr>
          <p:cNvPr id="1027" name="Picture 3" descr="C:\Users\pc\Desktop\KAVYA\SOFTWEB COMPANY PROPOSAL\Meet-our-team-title.jpg"/>
          <p:cNvPicPr>
            <a:picLocks noChangeAspect="1" noChangeArrowheads="1"/>
          </p:cNvPicPr>
          <p:nvPr/>
        </p:nvPicPr>
        <p:blipFill>
          <a:blip r:embed="rId3"/>
          <a:srcRect/>
          <a:stretch>
            <a:fillRect/>
          </a:stretch>
        </p:blipFill>
        <p:spPr bwMode="auto">
          <a:xfrm>
            <a:off x="0" y="180109"/>
            <a:ext cx="10972800" cy="872836"/>
          </a:xfrm>
          <a:prstGeom prst="rect">
            <a:avLst/>
          </a:prstGeom>
          <a:noFill/>
          <a:ln>
            <a:solidFill>
              <a:srgbClr val="0070C0"/>
            </a:solidFill>
          </a:ln>
          <a:effectLst>
            <a:outerShdw blurRad="50800" dist="38100" dir="8100000" algn="tr" rotWithShape="0">
              <a:prstClr val="black">
                <a:alpha val="40000"/>
              </a:prstClr>
            </a:outerShdw>
          </a:effectLst>
        </p:spPr>
      </p:pic>
      <p:grpSp>
        <p:nvGrpSpPr>
          <p:cNvPr id="2" name="Group 36"/>
          <p:cNvGrpSpPr/>
          <p:nvPr/>
        </p:nvGrpSpPr>
        <p:grpSpPr>
          <a:xfrm>
            <a:off x="2359343" y="1266306"/>
            <a:ext cx="7895792" cy="5118602"/>
            <a:chOff x="1871663" y="1205346"/>
            <a:chExt cx="7895792" cy="5118602"/>
          </a:xfrm>
        </p:grpSpPr>
        <p:grpSp>
          <p:nvGrpSpPr>
            <p:cNvPr id="3" name="Group 31"/>
            <p:cNvGrpSpPr/>
            <p:nvPr/>
          </p:nvGrpSpPr>
          <p:grpSpPr>
            <a:xfrm>
              <a:off x="4196388" y="1205346"/>
              <a:ext cx="3400521" cy="1075821"/>
              <a:chOff x="3048000" y="685800"/>
              <a:chExt cx="3581400" cy="1371600"/>
            </a:xfrm>
          </p:grpSpPr>
          <p:sp>
            <p:nvSpPr>
              <p:cNvPr id="27" name="Rounded Rectangle 7"/>
              <p:cNvSpPr/>
              <p:nvPr/>
            </p:nvSpPr>
            <p:spPr>
              <a:xfrm>
                <a:off x="3657600" y="914400"/>
                <a:ext cx="2971800" cy="990600"/>
              </a:xfrm>
              <a:prstGeom prst="roundRect">
                <a:avLst/>
              </a:prstGeom>
              <a:gradFill>
                <a:gsLst>
                  <a:gs pos="0">
                    <a:srgbClr val="03D4A8"/>
                  </a:gs>
                  <a:gs pos="25000">
                    <a:srgbClr val="21D6E0"/>
                  </a:gs>
                  <a:gs pos="75000">
                    <a:srgbClr val="0087E6"/>
                  </a:gs>
                  <a:gs pos="100000">
                    <a:srgbClr val="005CBF"/>
                  </a:gs>
                </a:gsLst>
                <a:lin ang="5400000" scaled="0"/>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75000"/>
                      </a:schemeClr>
                    </a:solidFill>
                    <a:latin typeface="Bodoni MT Black" pitchFamily="18" charset="0"/>
                    <a:cs typeface="Narkisim" pitchFamily="34" charset="-79"/>
                  </a:rPr>
                  <a:t>        </a:t>
                </a:r>
                <a:r>
                  <a:rPr lang="en-US" sz="1600" b="1" dirty="0" smtClean="0">
                    <a:solidFill>
                      <a:srgbClr val="C00000"/>
                    </a:solidFill>
                    <a:latin typeface="Palatino Linotype" pitchFamily="18" charset="0"/>
                    <a:cs typeface="Narkisim" pitchFamily="34" charset="-79"/>
                  </a:rPr>
                  <a:t>Abdul Saleem</a:t>
                </a:r>
              </a:p>
              <a:p>
                <a:pPr algn="ctr"/>
                <a:r>
                  <a:rPr lang="en-US" b="1" dirty="0" smtClean="0">
                    <a:solidFill>
                      <a:schemeClr val="bg2">
                        <a:lumMod val="10000"/>
                      </a:schemeClr>
                    </a:solidFill>
                    <a:latin typeface="Narkisim" pitchFamily="34" charset="-79"/>
                    <a:cs typeface="Narkisim" pitchFamily="34" charset="-79"/>
                  </a:rPr>
                  <a:t>          IT MANAGER</a:t>
                </a:r>
                <a:endParaRPr lang="en-US" b="1" dirty="0">
                  <a:solidFill>
                    <a:schemeClr val="bg2">
                      <a:lumMod val="10000"/>
                    </a:schemeClr>
                  </a:solidFill>
                  <a:latin typeface="Narkisim" pitchFamily="34" charset="-79"/>
                  <a:cs typeface="Narkisim" pitchFamily="34" charset="-79"/>
                </a:endParaRPr>
              </a:p>
            </p:txBody>
          </p:sp>
          <p:pic>
            <p:nvPicPr>
              <p:cNvPr id="28" name="Picture 6" descr="saleem.jpg"/>
              <p:cNvPicPr>
                <a:picLocks noChangeAspect="1"/>
              </p:cNvPicPr>
              <p:nvPr/>
            </p:nvPicPr>
            <p:blipFill>
              <a:blip r:embed="rId4" cstate="print"/>
              <a:stretch>
                <a:fillRect/>
              </a:stretch>
            </p:blipFill>
            <p:spPr>
              <a:xfrm>
                <a:off x="3048000" y="685800"/>
                <a:ext cx="1295400" cy="1371600"/>
              </a:xfrm>
              <a:prstGeom prst="ellipse">
                <a:avLst/>
              </a:prstGeom>
              <a:effectLst>
                <a:innerShdw blurRad="63500" dist="50800" dir="13500000">
                  <a:prstClr val="black">
                    <a:alpha val="50000"/>
                  </a:prstClr>
                </a:innerShdw>
              </a:effectLst>
            </p:spPr>
          </p:pic>
        </p:grpSp>
        <p:grpSp>
          <p:nvGrpSpPr>
            <p:cNvPr id="4" name="Group 40"/>
            <p:cNvGrpSpPr/>
            <p:nvPr/>
          </p:nvGrpSpPr>
          <p:grpSpPr>
            <a:xfrm>
              <a:off x="2677006" y="2281167"/>
              <a:ext cx="4124790" cy="478143"/>
              <a:chOff x="1447800" y="2057400"/>
              <a:chExt cx="4344194" cy="609600"/>
            </a:xfrm>
          </p:grpSpPr>
          <p:cxnSp>
            <p:nvCxnSpPr>
              <p:cNvPr id="23" name="Straight Arrow Connector 9"/>
              <p:cNvCxnSpPr/>
              <p:nvPr/>
            </p:nvCxnSpPr>
            <p:spPr>
              <a:xfrm rot="5400000" flipH="1" flipV="1">
                <a:off x="3505994" y="2209006"/>
                <a:ext cx="304006"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47800" y="2362200"/>
                <a:ext cx="434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1295797" y="2514203"/>
                <a:ext cx="304800"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639197" y="2514203"/>
                <a:ext cx="304800"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Rounded Rectangle 5"/>
            <p:cNvSpPr/>
            <p:nvPr/>
          </p:nvSpPr>
          <p:spPr>
            <a:xfrm>
              <a:off x="2677006" y="2938614"/>
              <a:ext cx="2920230" cy="77698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75000"/>
                    </a:schemeClr>
                  </a:solidFill>
                  <a:latin typeface="Bodoni MT Black" pitchFamily="18" charset="0"/>
                  <a:cs typeface="Narkisim" pitchFamily="34" charset="-79"/>
                </a:rPr>
                <a:t>       </a:t>
              </a:r>
              <a:r>
                <a:rPr lang="en-US" sz="1600" b="1" dirty="0" smtClean="0">
                  <a:solidFill>
                    <a:srgbClr val="C00000"/>
                  </a:solidFill>
                  <a:latin typeface="Palatino Linotype" pitchFamily="18" charset="0"/>
                  <a:cs typeface="Narkisim" pitchFamily="34" charset="-79"/>
                </a:rPr>
                <a:t>Mathi Prakash E</a:t>
              </a:r>
            </a:p>
            <a:p>
              <a:pPr algn="ctr"/>
              <a:r>
                <a:rPr lang="en-US" b="1" dirty="0" smtClean="0">
                  <a:solidFill>
                    <a:schemeClr val="bg2">
                      <a:lumMod val="10000"/>
                    </a:schemeClr>
                  </a:solidFill>
                  <a:latin typeface="Narkisim" pitchFamily="34" charset="-79"/>
                  <a:cs typeface="Narkisim" pitchFamily="34" charset="-79"/>
                </a:rPr>
                <a:t>       NETWORK ADMINISTRATOR</a:t>
              </a:r>
              <a:endParaRPr lang="en-US" b="1" dirty="0">
                <a:solidFill>
                  <a:schemeClr val="bg2">
                    <a:lumMod val="10000"/>
                  </a:schemeClr>
                </a:solidFill>
                <a:latin typeface="Narkisim" pitchFamily="34" charset="-79"/>
                <a:cs typeface="Narkisim" pitchFamily="34" charset="-79"/>
              </a:endParaRPr>
            </a:p>
          </p:txBody>
        </p:sp>
        <p:pic>
          <p:nvPicPr>
            <p:cNvPr id="7" name="Picture 6" descr="saleem.jpg"/>
            <p:cNvPicPr>
              <a:picLocks noChangeAspect="1"/>
            </p:cNvPicPr>
            <p:nvPr/>
          </p:nvPicPr>
          <p:blipFill>
            <a:blip r:embed="rId5" cstate="print"/>
            <a:stretch>
              <a:fillRect/>
            </a:stretch>
          </p:blipFill>
          <p:spPr>
            <a:xfrm>
              <a:off x="2025843" y="2759310"/>
              <a:ext cx="1196696" cy="1075821"/>
            </a:xfrm>
            <a:prstGeom prst="ellipse">
              <a:avLst/>
            </a:prstGeom>
            <a:effectLst>
              <a:innerShdw blurRad="63500" dist="50800" dir="13500000">
                <a:prstClr val="black">
                  <a:alpha val="50000"/>
                </a:prstClr>
              </a:innerShdw>
            </a:effectLst>
          </p:spPr>
        </p:pic>
        <p:grpSp>
          <p:nvGrpSpPr>
            <p:cNvPr id="5" name="Group 35"/>
            <p:cNvGrpSpPr/>
            <p:nvPr/>
          </p:nvGrpSpPr>
          <p:grpSpPr>
            <a:xfrm>
              <a:off x="6222231" y="2782394"/>
              <a:ext cx="3472873" cy="1029654"/>
              <a:chOff x="3048000" y="715230"/>
              <a:chExt cx="3657600" cy="1312739"/>
            </a:xfrm>
          </p:grpSpPr>
          <p:sp>
            <p:nvSpPr>
              <p:cNvPr id="21" name="Rounded Rectangle 20"/>
              <p:cNvSpPr/>
              <p:nvPr/>
            </p:nvSpPr>
            <p:spPr>
              <a:xfrm>
                <a:off x="3657600" y="914400"/>
                <a:ext cx="3048000" cy="9906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latin typeface="Palatino Linotype" pitchFamily="18" charset="0"/>
                    <a:cs typeface="Narkisim" pitchFamily="34" charset="-79"/>
                  </a:rPr>
                  <a:t>       Nagapriyan</a:t>
                </a:r>
                <a:r>
                  <a:rPr lang="en-US" sz="1600" b="1" dirty="0">
                    <a:solidFill>
                      <a:srgbClr val="C00000"/>
                    </a:solidFill>
                    <a:latin typeface="Palatino Linotype" pitchFamily="18" charset="0"/>
                    <a:cs typeface="Narkisim" pitchFamily="34" charset="-79"/>
                  </a:rPr>
                  <a:t> </a:t>
                </a:r>
                <a:r>
                  <a:rPr lang="en-US" sz="1600" b="1" dirty="0" smtClean="0">
                    <a:solidFill>
                      <a:srgbClr val="C00000"/>
                    </a:solidFill>
                    <a:latin typeface="Palatino Linotype" pitchFamily="18" charset="0"/>
                    <a:cs typeface="Narkisim" pitchFamily="34" charset="-79"/>
                  </a:rPr>
                  <a:t>C</a:t>
                </a:r>
              </a:p>
              <a:p>
                <a:pPr algn="ctr"/>
                <a:r>
                  <a:rPr lang="en-US" b="1" dirty="0" smtClean="0">
                    <a:solidFill>
                      <a:schemeClr val="bg2">
                        <a:lumMod val="10000"/>
                      </a:schemeClr>
                    </a:solidFill>
                    <a:latin typeface="Narkisim" pitchFamily="34" charset="-79"/>
                    <a:cs typeface="Narkisim" pitchFamily="34" charset="-79"/>
                  </a:rPr>
                  <a:t>          SENIOR WEB DESIGNER</a:t>
                </a:r>
                <a:endParaRPr lang="en-US" b="1" dirty="0">
                  <a:solidFill>
                    <a:schemeClr val="bg2">
                      <a:lumMod val="10000"/>
                    </a:schemeClr>
                  </a:solidFill>
                  <a:latin typeface="Narkisim" pitchFamily="34" charset="-79"/>
                  <a:cs typeface="Narkisim" pitchFamily="34" charset="-79"/>
                </a:endParaRPr>
              </a:p>
            </p:txBody>
          </p:sp>
          <p:pic>
            <p:nvPicPr>
              <p:cNvPr id="22" name="Picture 21" descr="saleem.jpg"/>
              <p:cNvPicPr>
                <a:picLocks noChangeAspect="1"/>
              </p:cNvPicPr>
              <p:nvPr/>
            </p:nvPicPr>
            <p:blipFill>
              <a:blip r:embed="rId6" cstate="print"/>
              <a:stretch>
                <a:fillRect/>
              </a:stretch>
            </p:blipFill>
            <p:spPr>
              <a:xfrm>
                <a:off x="3048000" y="715230"/>
                <a:ext cx="1295400" cy="1312739"/>
              </a:xfrm>
              <a:prstGeom prst="ellipse">
                <a:avLst/>
              </a:prstGeom>
              <a:effectLst>
                <a:innerShdw blurRad="63500" dist="50800" dir="13500000">
                  <a:prstClr val="black">
                    <a:alpha val="50000"/>
                  </a:prstClr>
                </a:innerShdw>
              </a:effectLst>
            </p:spPr>
          </p:pic>
        </p:grpSp>
        <p:grpSp>
          <p:nvGrpSpPr>
            <p:cNvPr id="8" name="Group 41"/>
            <p:cNvGrpSpPr/>
            <p:nvPr/>
          </p:nvGrpSpPr>
          <p:grpSpPr>
            <a:xfrm>
              <a:off x="1987712" y="4074203"/>
              <a:ext cx="3526397" cy="1075821"/>
              <a:chOff x="3084041" y="685800"/>
              <a:chExt cx="3713971" cy="1371600"/>
            </a:xfrm>
          </p:grpSpPr>
          <p:sp>
            <p:nvSpPr>
              <p:cNvPr id="19" name="Rounded Rectangle 18"/>
              <p:cNvSpPr/>
              <p:nvPr/>
            </p:nvSpPr>
            <p:spPr>
              <a:xfrm>
                <a:off x="3657600" y="914400"/>
                <a:ext cx="3140412" cy="9906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Bodoni MT Black" pitchFamily="18" charset="0"/>
                    <a:cs typeface="Narkisim" pitchFamily="34" charset="-79"/>
                  </a:rPr>
                  <a:t>        </a:t>
                </a:r>
                <a:r>
                  <a:rPr lang="en-US" sz="1600" b="1" dirty="0" smtClean="0">
                    <a:solidFill>
                      <a:srgbClr val="C00000"/>
                    </a:solidFill>
                    <a:latin typeface="Palatino Linotype" pitchFamily="18" charset="0"/>
                    <a:cs typeface="Narkisim" pitchFamily="34" charset="-79"/>
                  </a:rPr>
                  <a:t>Amrit Prajapat</a:t>
                </a:r>
              </a:p>
              <a:p>
                <a:pPr algn="ctr"/>
                <a:r>
                  <a:rPr lang="en-US" b="1" dirty="0" smtClean="0">
                    <a:solidFill>
                      <a:schemeClr val="bg2">
                        <a:lumMod val="10000"/>
                      </a:schemeClr>
                    </a:solidFill>
                    <a:latin typeface="Narkisim" pitchFamily="34" charset="-79"/>
                    <a:cs typeface="Narkisim" pitchFamily="34" charset="-79"/>
                  </a:rPr>
                  <a:t>          .NET DEVELOPER</a:t>
                </a:r>
                <a:endParaRPr lang="en-US" b="1" dirty="0">
                  <a:solidFill>
                    <a:schemeClr val="bg2">
                      <a:lumMod val="10000"/>
                    </a:schemeClr>
                  </a:solidFill>
                  <a:latin typeface="Narkisim" pitchFamily="34" charset="-79"/>
                  <a:cs typeface="Narkisim" pitchFamily="34" charset="-79"/>
                </a:endParaRPr>
              </a:p>
            </p:txBody>
          </p:sp>
          <p:pic>
            <p:nvPicPr>
              <p:cNvPr id="20" name="Picture 19" descr="saleem.jpg"/>
              <p:cNvPicPr>
                <a:picLocks noChangeAspect="1"/>
              </p:cNvPicPr>
              <p:nvPr/>
            </p:nvPicPr>
            <p:blipFill>
              <a:blip r:embed="rId7" cstate="print"/>
              <a:stretch>
                <a:fillRect/>
              </a:stretch>
            </p:blipFill>
            <p:spPr>
              <a:xfrm>
                <a:off x="3084041" y="685800"/>
                <a:ext cx="1223318" cy="1371600"/>
              </a:xfrm>
              <a:prstGeom prst="ellipse">
                <a:avLst/>
              </a:prstGeom>
              <a:effectLst>
                <a:innerShdw blurRad="63500" dist="50800" dir="13500000">
                  <a:prstClr val="black">
                    <a:alpha val="50000"/>
                  </a:prstClr>
                </a:innerShdw>
              </a:effectLst>
            </p:spPr>
          </p:pic>
        </p:grpSp>
        <p:grpSp>
          <p:nvGrpSpPr>
            <p:cNvPr id="9" name="Group 44"/>
            <p:cNvGrpSpPr/>
            <p:nvPr/>
          </p:nvGrpSpPr>
          <p:grpSpPr>
            <a:xfrm>
              <a:off x="6077528" y="4014435"/>
              <a:ext cx="3689927" cy="1075821"/>
              <a:chOff x="2895600" y="685800"/>
              <a:chExt cx="3886200" cy="1371600"/>
            </a:xfrm>
          </p:grpSpPr>
          <p:sp>
            <p:nvSpPr>
              <p:cNvPr id="17" name="Rounded Rectangle 16"/>
              <p:cNvSpPr/>
              <p:nvPr/>
            </p:nvSpPr>
            <p:spPr>
              <a:xfrm>
                <a:off x="3657600" y="914400"/>
                <a:ext cx="3124200" cy="9906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2">
                        <a:lumMod val="75000"/>
                      </a:schemeClr>
                    </a:solidFill>
                    <a:latin typeface="Palatino Linotype" pitchFamily="18" charset="0"/>
                    <a:cs typeface="Narkisim" pitchFamily="34" charset="-79"/>
                  </a:rPr>
                  <a:t>         </a:t>
                </a:r>
                <a:r>
                  <a:rPr lang="en-US" sz="1600" b="1" dirty="0" smtClean="0">
                    <a:solidFill>
                      <a:srgbClr val="C00000"/>
                    </a:solidFill>
                    <a:latin typeface="Palatino Linotype" pitchFamily="18" charset="0"/>
                    <a:cs typeface="Narkisim" pitchFamily="34" charset="-79"/>
                  </a:rPr>
                  <a:t>Raghuveeranagouda</a:t>
                </a:r>
              </a:p>
              <a:p>
                <a:pPr algn="ctr"/>
                <a:r>
                  <a:rPr lang="en-US" b="1" dirty="0" smtClean="0">
                    <a:solidFill>
                      <a:schemeClr val="bg2">
                        <a:lumMod val="10000"/>
                      </a:schemeClr>
                    </a:solidFill>
                    <a:latin typeface="Narkisim" pitchFamily="34" charset="-79"/>
                    <a:cs typeface="Narkisim" pitchFamily="34" charset="-79"/>
                  </a:rPr>
                  <a:t>          PHP DEVELOPER</a:t>
                </a:r>
                <a:endParaRPr lang="en-US" b="1" dirty="0">
                  <a:solidFill>
                    <a:schemeClr val="bg2">
                      <a:lumMod val="10000"/>
                    </a:schemeClr>
                  </a:solidFill>
                  <a:latin typeface="Narkisim" pitchFamily="34" charset="-79"/>
                  <a:cs typeface="Narkisim" pitchFamily="34" charset="-79"/>
                </a:endParaRPr>
              </a:p>
            </p:txBody>
          </p:sp>
          <p:pic>
            <p:nvPicPr>
              <p:cNvPr id="18" name="Picture 17" descr="saleem.jpg"/>
              <p:cNvPicPr>
                <a:picLocks noChangeAspect="1"/>
              </p:cNvPicPr>
              <p:nvPr/>
            </p:nvPicPr>
            <p:blipFill>
              <a:blip r:embed="rId8" cstate="print"/>
              <a:stretch>
                <a:fillRect/>
              </a:stretch>
            </p:blipFill>
            <p:spPr>
              <a:xfrm>
                <a:off x="2895600" y="685800"/>
                <a:ext cx="1314450" cy="1371600"/>
              </a:xfrm>
              <a:prstGeom prst="ellipse">
                <a:avLst/>
              </a:prstGeom>
              <a:effectLst>
                <a:innerShdw blurRad="63500" dist="50800" dir="13500000">
                  <a:prstClr val="black">
                    <a:alpha val="50000"/>
                  </a:prstClr>
                </a:innerShdw>
              </a:effectLst>
            </p:spPr>
          </p:pic>
        </p:grpSp>
        <p:sp>
          <p:nvSpPr>
            <p:cNvPr id="15" name="Rounded Rectangle 14"/>
            <p:cNvSpPr/>
            <p:nvPr/>
          </p:nvSpPr>
          <p:spPr>
            <a:xfrm>
              <a:off x="2532303" y="5448865"/>
              <a:ext cx="2926388" cy="77698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Bodoni MT Black" pitchFamily="18" charset="0"/>
                  <a:cs typeface="Narkisim" pitchFamily="34" charset="-79"/>
                </a:rPr>
                <a:t>        </a:t>
              </a:r>
              <a:r>
                <a:rPr lang="en-US" sz="1600" b="1" dirty="0" smtClean="0">
                  <a:solidFill>
                    <a:srgbClr val="C00000"/>
                  </a:solidFill>
                  <a:latin typeface="Palatino Linotype" pitchFamily="18" charset="0"/>
                  <a:cs typeface="Narkisim" pitchFamily="34" charset="-79"/>
                </a:rPr>
                <a:t>S.K.M</a:t>
              </a:r>
              <a:r>
                <a:rPr lang="en-US" dirty="0" smtClean="0">
                  <a:solidFill>
                    <a:srgbClr val="C00000"/>
                  </a:solidFill>
                  <a:latin typeface="Bodoni MT Black" pitchFamily="18" charset="0"/>
                  <a:cs typeface="Narkisim" pitchFamily="34" charset="-79"/>
                </a:rPr>
                <a:t>. </a:t>
              </a:r>
              <a:r>
                <a:rPr lang="en-US" sz="1600" b="1" dirty="0" smtClean="0">
                  <a:solidFill>
                    <a:srgbClr val="C00000"/>
                  </a:solidFill>
                  <a:latin typeface="Palatino Linotype" pitchFamily="18" charset="0"/>
                  <a:cs typeface="Narkisim" pitchFamily="34" charset="-79"/>
                </a:rPr>
                <a:t>Riyaz</a:t>
              </a:r>
            </a:p>
            <a:p>
              <a:pPr algn="ctr"/>
              <a:r>
                <a:rPr lang="en-US" b="1" dirty="0" smtClean="0">
                  <a:solidFill>
                    <a:schemeClr val="bg2">
                      <a:lumMod val="10000"/>
                    </a:schemeClr>
                  </a:solidFill>
                  <a:latin typeface="Narkisim" pitchFamily="34" charset="-79"/>
                  <a:cs typeface="Narkisim" pitchFamily="34" charset="-79"/>
                </a:rPr>
                <a:t>          SALES MANAGER</a:t>
              </a:r>
              <a:endParaRPr lang="en-US" b="1" dirty="0">
                <a:solidFill>
                  <a:schemeClr val="bg2">
                    <a:lumMod val="10000"/>
                  </a:schemeClr>
                </a:solidFill>
                <a:latin typeface="Narkisim" pitchFamily="34" charset="-79"/>
                <a:cs typeface="Narkisim" pitchFamily="34" charset="-79"/>
              </a:endParaRPr>
            </a:p>
          </p:txBody>
        </p:sp>
        <p:grpSp>
          <p:nvGrpSpPr>
            <p:cNvPr id="10" name="Group 50"/>
            <p:cNvGrpSpPr/>
            <p:nvPr/>
          </p:nvGrpSpPr>
          <p:grpSpPr>
            <a:xfrm>
              <a:off x="6222231" y="5290995"/>
              <a:ext cx="3472873" cy="1032953"/>
              <a:chOff x="3048000" y="713127"/>
              <a:chExt cx="3657600" cy="1316945"/>
            </a:xfrm>
          </p:grpSpPr>
          <p:sp>
            <p:nvSpPr>
              <p:cNvPr id="13" name="Rounded Rectangle 12"/>
              <p:cNvSpPr/>
              <p:nvPr/>
            </p:nvSpPr>
            <p:spPr>
              <a:xfrm>
                <a:off x="3657600" y="914400"/>
                <a:ext cx="3048000" cy="9906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Bodoni MT Black" pitchFamily="18" charset="0"/>
                    <a:cs typeface="Narkisim" pitchFamily="34" charset="-79"/>
                  </a:rPr>
                  <a:t>       </a:t>
                </a:r>
                <a:r>
                  <a:rPr lang="en-US" sz="1600" b="1" dirty="0" smtClean="0">
                    <a:solidFill>
                      <a:srgbClr val="C00000"/>
                    </a:solidFill>
                    <a:latin typeface="Palatino Linotype" pitchFamily="18" charset="0"/>
                    <a:cs typeface="Narkisim" pitchFamily="34" charset="-79"/>
                  </a:rPr>
                  <a:t>Kavya Sanoj</a:t>
                </a:r>
              </a:p>
              <a:p>
                <a:pPr algn="ctr"/>
                <a:r>
                  <a:rPr lang="en-US" b="1" dirty="0" smtClean="0">
                    <a:solidFill>
                      <a:schemeClr val="bg2">
                        <a:lumMod val="10000"/>
                      </a:schemeClr>
                    </a:solidFill>
                    <a:latin typeface="Narkisim" pitchFamily="34" charset="-79"/>
                    <a:cs typeface="Narkisim" pitchFamily="34" charset="-79"/>
                  </a:rPr>
                  <a:t>          JUNIOR WEB DESIGNER</a:t>
                </a:r>
                <a:endParaRPr lang="en-US" b="1" dirty="0">
                  <a:solidFill>
                    <a:schemeClr val="bg2">
                      <a:lumMod val="10000"/>
                    </a:schemeClr>
                  </a:solidFill>
                  <a:latin typeface="Narkisim" pitchFamily="34" charset="-79"/>
                  <a:cs typeface="Narkisim" pitchFamily="34" charset="-79"/>
                </a:endParaRPr>
              </a:p>
            </p:txBody>
          </p:sp>
          <p:pic>
            <p:nvPicPr>
              <p:cNvPr id="14" name="Picture 13" descr="saleem.jpg"/>
              <p:cNvPicPr>
                <a:picLocks noChangeAspect="1"/>
              </p:cNvPicPr>
              <p:nvPr/>
            </p:nvPicPr>
            <p:blipFill>
              <a:blip r:embed="rId9" cstate="print"/>
              <a:stretch>
                <a:fillRect/>
              </a:stretch>
            </p:blipFill>
            <p:spPr>
              <a:xfrm>
                <a:off x="3048000" y="713127"/>
                <a:ext cx="1295400" cy="1316945"/>
              </a:xfrm>
              <a:prstGeom prst="ellipse">
                <a:avLst/>
              </a:prstGeom>
              <a:effectLst>
                <a:innerShdw blurRad="63500" dist="50800" dir="13500000">
                  <a:prstClr val="black">
                    <a:alpha val="50000"/>
                  </a:prstClr>
                </a:innerShdw>
              </a:effectLst>
            </p:spPr>
          </p:pic>
        </p:grpSp>
        <p:pic>
          <p:nvPicPr>
            <p:cNvPr id="1030" name="Picture 6" descr="C:\Users\pc\Desktop\KAVYA\SOFTWEB COMPANY PROPOSAL\WhatsApp Image 2016-08-19 at 10.44.40 AM.jpeg"/>
            <p:cNvPicPr>
              <a:picLocks noChangeAspect="1" noChangeArrowheads="1"/>
            </p:cNvPicPr>
            <p:nvPr/>
          </p:nvPicPr>
          <p:blipFill>
            <a:blip r:embed="rId10" cstate="print"/>
            <a:srcRect/>
            <a:stretch>
              <a:fillRect/>
            </a:stretch>
          </p:blipFill>
          <p:spPr bwMode="auto">
            <a:xfrm>
              <a:off x="1871663" y="5256067"/>
              <a:ext cx="1228725" cy="1059009"/>
            </a:xfrm>
            <a:prstGeom prst="ellipse">
              <a:avLst/>
            </a:prstGeom>
            <a:noFill/>
            <a:effectLst>
              <a:innerShdw blurRad="63500" dist="50800" dir="13500000">
                <a:prstClr val="black">
                  <a:alpha val="50000"/>
                </a:prstClr>
              </a:innerShdw>
            </a:effectLst>
          </p:spPr>
        </p:pic>
      </p:grpSp>
      <p:pic>
        <p:nvPicPr>
          <p:cNvPr id="18433" name="Picture 1" descr="C:\Users\pc\Desktop\KAVYA\SOFTWEB COMPANY PROPOSAL\Leader-512.png"/>
          <p:cNvPicPr>
            <a:picLocks noChangeAspect="1" noChangeArrowheads="1"/>
          </p:cNvPicPr>
          <p:nvPr/>
        </p:nvPicPr>
        <p:blipFill>
          <a:blip r:embed="rId11"/>
          <a:srcRect/>
          <a:stretch>
            <a:fillRect/>
          </a:stretch>
        </p:blipFill>
        <p:spPr bwMode="auto">
          <a:xfrm>
            <a:off x="0" y="1981200"/>
            <a:ext cx="2042160" cy="2042160"/>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67" y="118537"/>
            <a:ext cx="10386924" cy="650240"/>
          </a:xfrm>
        </p:spPr>
        <p:txBody>
          <a:bodyPr/>
          <a:lstStyle/>
          <a:p>
            <a:r>
              <a:rPr lang="en-US" dirty="0" smtClean="0">
                <a:latin typeface="Times New Roman" pitchFamily="18" charset="0"/>
                <a:cs typeface="Times New Roman" pitchFamily="18" charset="0"/>
              </a:rPr>
              <a:t>              SOFTWEB TECHNOLOGY SOLUTIONS</a:t>
            </a:r>
            <a:endParaRPr lang="en-US" dirty="0"/>
          </a:p>
        </p:txBody>
      </p:sp>
      <p:sp>
        <p:nvSpPr>
          <p:cNvPr id="3" name="Footer Placeholder 2"/>
          <p:cNvSpPr>
            <a:spLocks noGrp="1"/>
          </p:cNvSpPr>
          <p:nvPr>
            <p:ph type="ftr" sz="quarter" idx="10"/>
          </p:nvPr>
        </p:nvSpPr>
        <p:spPr/>
        <p:txBody>
          <a:bodyPr/>
          <a:lstStyle/>
          <a:p>
            <a:r>
              <a:rPr lang="en-US" altLang="ko-KR" dirty="0" smtClean="0"/>
              <a:t>Company Logo</a:t>
            </a:r>
            <a:endParaRPr lang="en-US" altLang="ko-KR" dirty="0"/>
          </a:p>
        </p:txBody>
      </p:sp>
      <p:pic>
        <p:nvPicPr>
          <p:cNvPr id="4" name="Picture 3" descr="C:\Users\pc\Desktop\KAVYA\SOFTWEB COMPANY PROPOSAL\services-banner.png"/>
          <p:cNvPicPr>
            <a:picLocks noChangeAspect="1" noChangeArrowheads="1"/>
          </p:cNvPicPr>
          <p:nvPr/>
        </p:nvPicPr>
        <p:blipFill>
          <a:blip r:embed="rId2"/>
          <a:srcRect/>
          <a:stretch>
            <a:fillRect/>
          </a:stretch>
        </p:blipFill>
        <p:spPr bwMode="auto">
          <a:xfrm>
            <a:off x="0" y="748145"/>
            <a:ext cx="10972800" cy="5846619"/>
          </a:xfrm>
          <a:prstGeom prst="rect">
            <a:avLst/>
          </a:prstGeom>
          <a:noFill/>
        </p:spPr>
      </p:pic>
      <p:pic>
        <p:nvPicPr>
          <p:cNvPr id="5" name="Picture 4"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spTree>
  </p:cSld>
  <p:clrMapOvr>
    <a:masterClrMapping/>
  </p:clrMapOvr>
  <p:transition spd="med" advClick="0" advTm="5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ices.jpg"/>
          <p:cNvPicPr>
            <a:picLocks noChangeAspect="1"/>
          </p:cNvPicPr>
          <p:nvPr/>
        </p:nvPicPr>
        <p:blipFill>
          <a:blip r:embed="rId2"/>
          <a:stretch>
            <a:fillRect/>
          </a:stretch>
        </p:blipFill>
        <p:spPr>
          <a:xfrm>
            <a:off x="0" y="164851"/>
            <a:ext cx="10972800" cy="1442431"/>
          </a:xfrm>
          <a:prstGeom prst="rect">
            <a:avLst/>
          </a:prstGeom>
          <a:ln>
            <a:solidFill>
              <a:srgbClr val="000066"/>
            </a:solidFill>
          </a:ln>
        </p:spPr>
      </p:pic>
      <p:grpSp>
        <p:nvGrpSpPr>
          <p:cNvPr id="4" name="Group 92"/>
          <p:cNvGrpSpPr/>
          <p:nvPr/>
        </p:nvGrpSpPr>
        <p:grpSpPr>
          <a:xfrm>
            <a:off x="1675041" y="1841712"/>
            <a:ext cx="8348708" cy="4492615"/>
            <a:chOff x="1661186" y="1730875"/>
            <a:chExt cx="8348708" cy="4492615"/>
          </a:xfrm>
        </p:grpSpPr>
        <p:grpSp>
          <p:nvGrpSpPr>
            <p:cNvPr id="5" name="Group 91"/>
            <p:cNvGrpSpPr/>
            <p:nvPr/>
          </p:nvGrpSpPr>
          <p:grpSpPr>
            <a:xfrm>
              <a:off x="5915164" y="1730875"/>
              <a:ext cx="4094731" cy="3942321"/>
              <a:chOff x="5915164" y="1730875"/>
              <a:chExt cx="4094731" cy="3942321"/>
            </a:xfrm>
          </p:grpSpPr>
          <p:grpSp>
            <p:nvGrpSpPr>
              <p:cNvPr id="31" name="Group 48"/>
              <p:cNvGrpSpPr/>
              <p:nvPr/>
            </p:nvGrpSpPr>
            <p:grpSpPr>
              <a:xfrm>
                <a:off x="5931007" y="2841802"/>
                <a:ext cx="4010384" cy="511481"/>
                <a:chOff x="1043189" y="1854557"/>
                <a:chExt cx="2717442" cy="450761"/>
              </a:xfrm>
              <a:solidFill>
                <a:srgbClr val="FF3300"/>
              </a:solidFill>
            </p:grpSpPr>
            <p:sp>
              <p:nvSpPr>
                <p:cNvPr id="50" name="Oval 49"/>
                <p:cNvSpPr/>
                <p:nvPr/>
              </p:nvSpPr>
              <p:spPr bwMode="auto">
                <a:xfrm>
                  <a:off x="1043189" y="1854557"/>
                  <a:ext cx="412124" cy="450761"/>
                </a:xfrm>
                <a:prstGeom prst="ellipse">
                  <a:avLst/>
                </a:prstGeom>
                <a:solidFill>
                  <a:srgbClr val="33CC33"/>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11</a:t>
                  </a:r>
                </a:p>
              </p:txBody>
            </p:sp>
            <p:sp>
              <p:nvSpPr>
                <p:cNvPr id="51" name="Flowchart: Alternate Process 50"/>
                <p:cNvSpPr/>
                <p:nvPr/>
              </p:nvSpPr>
              <p:spPr bwMode="auto">
                <a:xfrm>
                  <a:off x="1532586" y="1880315"/>
                  <a:ext cx="2228045" cy="386367"/>
                </a:xfrm>
                <a:prstGeom prst="flowChartAlternateProcess">
                  <a:avLst/>
                </a:prstGeom>
                <a:solidFill>
                  <a:srgbClr val="33CC3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GOOGLE PRODUCTS</a:t>
                  </a:r>
                </a:p>
              </p:txBody>
            </p:sp>
          </p:grpSp>
          <p:grpSp>
            <p:nvGrpSpPr>
              <p:cNvPr id="32" name="Group 51"/>
              <p:cNvGrpSpPr/>
              <p:nvPr/>
            </p:nvGrpSpPr>
            <p:grpSpPr>
              <a:xfrm>
                <a:off x="5916827" y="2279491"/>
                <a:ext cx="4065335" cy="511481"/>
                <a:chOff x="1043189" y="1854557"/>
                <a:chExt cx="2754677" cy="450761"/>
              </a:xfrm>
              <a:solidFill>
                <a:srgbClr val="FF3300"/>
              </a:solidFill>
            </p:grpSpPr>
            <p:sp>
              <p:nvSpPr>
                <p:cNvPr id="48" name="Oval 47"/>
                <p:cNvSpPr/>
                <p:nvPr/>
              </p:nvSpPr>
              <p:spPr bwMode="auto">
                <a:xfrm>
                  <a:off x="1043189" y="1854557"/>
                  <a:ext cx="412124" cy="450761"/>
                </a:xfrm>
                <a:prstGeom prst="ellipse">
                  <a:avLst/>
                </a:prstGeom>
                <a:solidFill>
                  <a:srgbClr val="FF0066"/>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11</a:t>
                  </a:r>
                </a:p>
              </p:txBody>
            </p:sp>
            <p:sp>
              <p:nvSpPr>
                <p:cNvPr id="49" name="Flowchart: Alternate Process 48"/>
                <p:cNvSpPr/>
                <p:nvPr/>
              </p:nvSpPr>
              <p:spPr bwMode="auto">
                <a:xfrm>
                  <a:off x="1569821" y="1916634"/>
                  <a:ext cx="2228045" cy="386367"/>
                </a:xfrm>
                <a:prstGeom prst="flowChartAlternateProcess">
                  <a:avLst/>
                </a:prstGeom>
                <a:solidFill>
                  <a:srgbClr val="FF006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HOSTING</a:t>
                  </a:r>
                </a:p>
              </p:txBody>
            </p:sp>
          </p:grpSp>
          <p:grpSp>
            <p:nvGrpSpPr>
              <p:cNvPr id="33" name="Group 57"/>
              <p:cNvGrpSpPr/>
              <p:nvPr/>
            </p:nvGrpSpPr>
            <p:grpSpPr>
              <a:xfrm>
                <a:off x="5915164" y="1730875"/>
                <a:ext cx="4029391" cy="511481"/>
                <a:chOff x="1043189" y="1854557"/>
                <a:chExt cx="2730321" cy="450761"/>
              </a:xfrm>
              <a:solidFill>
                <a:srgbClr val="FF3300"/>
              </a:solidFill>
            </p:grpSpPr>
            <p:sp>
              <p:nvSpPr>
                <p:cNvPr id="46" name="Oval 45"/>
                <p:cNvSpPr/>
                <p:nvPr/>
              </p:nvSpPr>
              <p:spPr bwMode="auto">
                <a:xfrm>
                  <a:off x="1043189" y="1854557"/>
                  <a:ext cx="412124" cy="450761"/>
                </a:xfrm>
                <a:prstGeom prst="ellipse">
                  <a:avLst/>
                </a:prstGeom>
                <a:solidFill>
                  <a:srgbClr val="FFC00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10</a:t>
                  </a:r>
                </a:p>
              </p:txBody>
            </p:sp>
            <p:sp>
              <p:nvSpPr>
                <p:cNvPr id="47" name="Flowchart: Alternate Process 46"/>
                <p:cNvSpPr/>
                <p:nvPr/>
              </p:nvSpPr>
              <p:spPr bwMode="auto">
                <a:xfrm>
                  <a:off x="1545465" y="1880315"/>
                  <a:ext cx="2228045" cy="386367"/>
                </a:xfrm>
                <a:prstGeom prst="flowChartAlternateProcess">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EMAIL   MARKETING</a:t>
                  </a:r>
                </a:p>
              </p:txBody>
            </p:sp>
          </p:grpSp>
          <p:grpSp>
            <p:nvGrpSpPr>
              <p:cNvPr id="34" name="Group 63"/>
              <p:cNvGrpSpPr/>
              <p:nvPr/>
            </p:nvGrpSpPr>
            <p:grpSpPr>
              <a:xfrm>
                <a:off x="5961500" y="3393454"/>
                <a:ext cx="4010384" cy="511481"/>
                <a:chOff x="1043189" y="1854557"/>
                <a:chExt cx="2717442" cy="450761"/>
              </a:xfrm>
              <a:solidFill>
                <a:srgbClr val="FF3300"/>
              </a:solidFill>
            </p:grpSpPr>
            <p:sp>
              <p:nvSpPr>
                <p:cNvPr id="44" name="Oval 43"/>
                <p:cNvSpPr/>
                <p:nvPr/>
              </p:nvSpPr>
              <p:spPr bwMode="auto">
                <a:xfrm>
                  <a:off x="1043189" y="1854557"/>
                  <a:ext cx="412124" cy="450761"/>
                </a:xfrm>
                <a:prstGeom prst="ellipse">
                  <a:avLst/>
                </a:prstGeom>
                <a:solidFill>
                  <a:srgbClr val="FF9966"/>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12</a:t>
                  </a:r>
                </a:p>
              </p:txBody>
            </p:sp>
            <p:sp>
              <p:nvSpPr>
                <p:cNvPr id="45" name="Flowchart: Alternate Process 44"/>
                <p:cNvSpPr/>
                <p:nvPr/>
              </p:nvSpPr>
              <p:spPr bwMode="auto">
                <a:xfrm>
                  <a:off x="1532586" y="1880315"/>
                  <a:ext cx="2228045" cy="386367"/>
                </a:xfrm>
                <a:prstGeom prst="flowChartAlternateProcess">
                  <a:avLst/>
                </a:prstGeom>
                <a:solidFill>
                  <a:srgbClr val="FF996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DOMAIN  REGISTRATION</a:t>
                  </a:r>
                </a:p>
              </p:txBody>
            </p:sp>
          </p:grpSp>
          <p:grpSp>
            <p:nvGrpSpPr>
              <p:cNvPr id="35" name="Group 66"/>
              <p:cNvGrpSpPr/>
              <p:nvPr/>
            </p:nvGrpSpPr>
            <p:grpSpPr>
              <a:xfrm>
                <a:off x="5980505" y="3967186"/>
                <a:ext cx="4010385" cy="511481"/>
                <a:chOff x="1043188" y="1854557"/>
                <a:chExt cx="2717443" cy="450761"/>
              </a:xfrm>
              <a:solidFill>
                <a:srgbClr val="FF3300"/>
              </a:solidFill>
            </p:grpSpPr>
            <p:sp>
              <p:nvSpPr>
                <p:cNvPr id="42" name="Oval 41"/>
                <p:cNvSpPr/>
                <p:nvPr/>
              </p:nvSpPr>
              <p:spPr bwMode="auto">
                <a:xfrm>
                  <a:off x="1043188" y="1854557"/>
                  <a:ext cx="412124" cy="450761"/>
                </a:xfrm>
                <a:prstGeom prst="ellipse">
                  <a:avLst/>
                </a:prstGeom>
                <a:solidFill>
                  <a:srgbClr val="99330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13</a:t>
                  </a:r>
                </a:p>
              </p:txBody>
            </p:sp>
            <p:sp>
              <p:nvSpPr>
                <p:cNvPr id="43" name="Flowchart: Alternate Process 42"/>
                <p:cNvSpPr/>
                <p:nvPr/>
              </p:nvSpPr>
              <p:spPr bwMode="auto">
                <a:xfrm>
                  <a:off x="1532586" y="1880315"/>
                  <a:ext cx="2228045" cy="386367"/>
                </a:xfrm>
                <a:prstGeom prst="flowChartAlternateProcess">
                  <a:avLst/>
                </a:prstGeom>
                <a:solidFill>
                  <a:srgbClr val="9933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PAYMENT  GATEWAY</a:t>
                  </a:r>
                </a:p>
              </p:txBody>
            </p:sp>
          </p:grpSp>
          <p:grpSp>
            <p:nvGrpSpPr>
              <p:cNvPr id="36" name="Group 69"/>
              <p:cNvGrpSpPr/>
              <p:nvPr/>
            </p:nvGrpSpPr>
            <p:grpSpPr>
              <a:xfrm>
                <a:off x="5999511" y="4524786"/>
                <a:ext cx="4010384" cy="511481"/>
                <a:chOff x="1043189" y="1854557"/>
                <a:chExt cx="2717442" cy="450761"/>
              </a:xfrm>
              <a:solidFill>
                <a:srgbClr val="FF3300"/>
              </a:solidFill>
            </p:grpSpPr>
            <p:sp>
              <p:nvSpPr>
                <p:cNvPr id="40" name="Oval 39"/>
                <p:cNvSpPr/>
                <p:nvPr/>
              </p:nvSpPr>
              <p:spPr bwMode="auto">
                <a:xfrm>
                  <a:off x="1043189" y="1854557"/>
                  <a:ext cx="412124" cy="450761"/>
                </a:xfrm>
                <a:prstGeom prst="ellipse">
                  <a:avLst/>
                </a:prstGeom>
                <a:solidFill>
                  <a:srgbClr val="7030A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14</a:t>
                  </a:r>
                </a:p>
              </p:txBody>
            </p:sp>
            <p:sp>
              <p:nvSpPr>
                <p:cNvPr id="41" name="Flowchart: Alternate Process 40"/>
                <p:cNvSpPr/>
                <p:nvPr/>
              </p:nvSpPr>
              <p:spPr bwMode="auto">
                <a:xfrm>
                  <a:off x="1532586" y="1880315"/>
                  <a:ext cx="2228045" cy="386367"/>
                </a:xfrm>
                <a:prstGeom prst="flowChartAlternateProcess">
                  <a:avLst/>
                </a:prstGeom>
                <a:solidFill>
                  <a:srgbClr val="7030A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API  INTEGRATION</a:t>
                  </a:r>
                </a:p>
              </p:txBody>
            </p:sp>
          </p:grpSp>
          <p:grpSp>
            <p:nvGrpSpPr>
              <p:cNvPr id="37" name="Group 89"/>
              <p:cNvGrpSpPr/>
              <p:nvPr/>
            </p:nvGrpSpPr>
            <p:grpSpPr>
              <a:xfrm>
                <a:off x="6012874" y="5173615"/>
                <a:ext cx="3994905" cy="499581"/>
                <a:chOff x="2312348" y="6614487"/>
                <a:chExt cx="3774591" cy="499581"/>
              </a:xfrm>
            </p:grpSpPr>
            <p:sp>
              <p:nvSpPr>
                <p:cNvPr id="38" name="Oval 37"/>
                <p:cNvSpPr/>
                <p:nvPr/>
              </p:nvSpPr>
              <p:spPr bwMode="auto">
                <a:xfrm>
                  <a:off x="2312348" y="6614487"/>
                  <a:ext cx="570367" cy="499581"/>
                </a:xfrm>
                <a:prstGeom prst="ellipse">
                  <a:avLst/>
                </a:prstGeom>
                <a:solidFill>
                  <a:srgbClr val="993366"/>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15</a:t>
                  </a:r>
                </a:p>
              </p:txBody>
            </p:sp>
            <p:sp>
              <p:nvSpPr>
                <p:cNvPr id="39" name="Flowchart: Alternate Process 38"/>
                <p:cNvSpPr/>
                <p:nvPr/>
              </p:nvSpPr>
              <p:spPr bwMode="auto">
                <a:xfrm>
                  <a:off x="3003395" y="6643035"/>
                  <a:ext cx="3083544" cy="428213"/>
                </a:xfrm>
                <a:prstGeom prst="flowChartAlternateProcess">
                  <a:avLst/>
                </a:prstGeom>
                <a:solidFill>
                  <a:srgbClr val="99336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LIVE  CHAT  INTEGRATION</a:t>
                  </a:r>
                </a:p>
              </p:txBody>
            </p:sp>
          </p:grpSp>
        </p:grpSp>
        <p:grpSp>
          <p:nvGrpSpPr>
            <p:cNvPr id="6" name="Group 90"/>
            <p:cNvGrpSpPr/>
            <p:nvPr/>
          </p:nvGrpSpPr>
          <p:grpSpPr>
            <a:xfrm>
              <a:off x="1661185" y="1754119"/>
              <a:ext cx="3864775" cy="4469371"/>
              <a:chOff x="1661185" y="1754119"/>
              <a:chExt cx="3864775" cy="4469371"/>
            </a:xfrm>
          </p:grpSpPr>
          <p:grpSp>
            <p:nvGrpSpPr>
              <p:cNvPr id="7" name="Group 41"/>
              <p:cNvGrpSpPr/>
              <p:nvPr/>
            </p:nvGrpSpPr>
            <p:grpSpPr>
              <a:xfrm>
                <a:off x="1703772" y="4550776"/>
                <a:ext cx="3760850" cy="499581"/>
                <a:chOff x="1043189" y="1854557"/>
                <a:chExt cx="2717442" cy="450761"/>
              </a:xfrm>
              <a:solidFill>
                <a:schemeClr val="bg1">
                  <a:lumMod val="65000"/>
                </a:schemeClr>
              </a:solidFill>
            </p:grpSpPr>
            <p:sp>
              <p:nvSpPr>
                <p:cNvPr id="29" name="Oval 28"/>
                <p:cNvSpPr/>
                <p:nvPr/>
              </p:nvSpPr>
              <p:spPr bwMode="auto">
                <a:xfrm>
                  <a:off x="1043189" y="1854557"/>
                  <a:ext cx="412124" cy="450761"/>
                </a:xfrm>
                <a:prstGeom prst="ellipse">
                  <a:avLst/>
                </a:prstGeom>
                <a:solidFill>
                  <a:schemeClr val="bg1">
                    <a:lumMod val="50000"/>
                  </a:schemeClr>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6</a:t>
                  </a:r>
                </a:p>
              </p:txBody>
            </p:sp>
            <p:sp>
              <p:nvSpPr>
                <p:cNvPr id="30" name="Flowchart: Alternate Process 29"/>
                <p:cNvSpPr/>
                <p:nvPr/>
              </p:nvSpPr>
              <p:spPr bwMode="auto">
                <a:xfrm>
                  <a:off x="1532586" y="1880315"/>
                  <a:ext cx="2228045" cy="386367"/>
                </a:xfrm>
                <a:prstGeom prst="flowChartAlternateProcess">
                  <a:avLst/>
                </a:prstGeom>
                <a:solidFill>
                  <a:schemeClr val="bg1">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WHATSAPP   MARKETING</a:t>
                  </a:r>
                </a:p>
              </p:txBody>
            </p:sp>
          </p:grpSp>
          <p:grpSp>
            <p:nvGrpSpPr>
              <p:cNvPr id="8" name="Group 42"/>
              <p:cNvGrpSpPr/>
              <p:nvPr/>
            </p:nvGrpSpPr>
            <p:grpSpPr>
              <a:xfrm>
                <a:off x="1661185" y="1754119"/>
                <a:ext cx="3760850" cy="499581"/>
                <a:chOff x="1043189" y="1854557"/>
                <a:chExt cx="2717442" cy="450761"/>
              </a:xfrm>
              <a:solidFill>
                <a:srgbClr val="0070C0"/>
              </a:solidFill>
            </p:grpSpPr>
            <p:sp>
              <p:nvSpPr>
                <p:cNvPr id="27" name="Oval 26"/>
                <p:cNvSpPr/>
                <p:nvPr/>
              </p:nvSpPr>
              <p:spPr bwMode="auto">
                <a:xfrm>
                  <a:off x="1043189" y="1854557"/>
                  <a:ext cx="412124" cy="450761"/>
                </a:xfrm>
                <a:prstGeom prst="ellipse">
                  <a:avLst/>
                </a:prstGeom>
                <a:grp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1</a:t>
                  </a:r>
                </a:p>
              </p:txBody>
            </p:sp>
            <p:sp>
              <p:nvSpPr>
                <p:cNvPr id="28" name="Flowchart: Alternate Process 27"/>
                <p:cNvSpPr/>
                <p:nvPr/>
              </p:nvSpPr>
              <p:spPr bwMode="auto">
                <a:xfrm>
                  <a:off x="1532586" y="1880315"/>
                  <a:ext cx="2228045" cy="386367"/>
                </a:xfrm>
                <a:prstGeom prst="flowChartAlternateProcess">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WEB  DESIGNING</a:t>
                  </a:r>
                </a:p>
              </p:txBody>
            </p:sp>
          </p:grpSp>
          <p:grpSp>
            <p:nvGrpSpPr>
              <p:cNvPr id="9" name="Group 45"/>
              <p:cNvGrpSpPr/>
              <p:nvPr/>
            </p:nvGrpSpPr>
            <p:grpSpPr>
              <a:xfrm>
                <a:off x="1688892" y="2873760"/>
                <a:ext cx="3760850" cy="499581"/>
                <a:chOff x="1043189" y="1854557"/>
                <a:chExt cx="2717442" cy="450761"/>
              </a:xfrm>
              <a:solidFill>
                <a:srgbClr val="993366"/>
              </a:solidFill>
            </p:grpSpPr>
            <p:sp>
              <p:nvSpPr>
                <p:cNvPr id="25" name="Oval 24"/>
                <p:cNvSpPr/>
                <p:nvPr/>
              </p:nvSpPr>
              <p:spPr bwMode="auto">
                <a:xfrm>
                  <a:off x="1043189" y="1854557"/>
                  <a:ext cx="412124" cy="450761"/>
                </a:xfrm>
                <a:prstGeom prst="ellipse">
                  <a:avLst/>
                </a:prstGeom>
                <a:grp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3</a:t>
                  </a:r>
                </a:p>
              </p:txBody>
            </p:sp>
            <p:sp>
              <p:nvSpPr>
                <p:cNvPr id="26" name="Flowchart: Alternate Process 25"/>
                <p:cNvSpPr/>
                <p:nvPr/>
              </p:nvSpPr>
              <p:spPr bwMode="auto">
                <a:xfrm>
                  <a:off x="1532586" y="1880315"/>
                  <a:ext cx="2228045" cy="386367"/>
                </a:xfrm>
                <a:prstGeom prst="flowChartAlternateProcess">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SMO</a:t>
                  </a:r>
                </a:p>
              </p:txBody>
            </p:sp>
          </p:grpSp>
          <p:grpSp>
            <p:nvGrpSpPr>
              <p:cNvPr id="10" name="Group 54"/>
              <p:cNvGrpSpPr/>
              <p:nvPr/>
            </p:nvGrpSpPr>
            <p:grpSpPr>
              <a:xfrm>
                <a:off x="1687921" y="3984164"/>
                <a:ext cx="3760850" cy="499581"/>
                <a:chOff x="1043189" y="1854557"/>
                <a:chExt cx="2717442" cy="450761"/>
              </a:xfrm>
              <a:solidFill>
                <a:srgbClr val="00B0F0"/>
              </a:solidFill>
            </p:grpSpPr>
            <p:sp>
              <p:nvSpPr>
                <p:cNvPr id="23" name="Oval 22"/>
                <p:cNvSpPr/>
                <p:nvPr/>
              </p:nvSpPr>
              <p:spPr bwMode="auto">
                <a:xfrm>
                  <a:off x="1043189" y="1854557"/>
                  <a:ext cx="412124" cy="450761"/>
                </a:xfrm>
                <a:prstGeom prst="ellipse">
                  <a:avLst/>
                </a:prstGeom>
                <a:grp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5</a:t>
                  </a:r>
                </a:p>
              </p:txBody>
            </p:sp>
            <p:sp>
              <p:nvSpPr>
                <p:cNvPr id="24" name="Flowchart: Alternate Process 23"/>
                <p:cNvSpPr/>
                <p:nvPr/>
              </p:nvSpPr>
              <p:spPr bwMode="auto">
                <a:xfrm>
                  <a:off x="1532586" y="1880315"/>
                  <a:ext cx="2228045" cy="386367"/>
                </a:xfrm>
                <a:prstGeom prst="flowChartAlternateProcess">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BULK SMS &amp; VOICE SMS</a:t>
                  </a:r>
                </a:p>
              </p:txBody>
            </p:sp>
          </p:grpSp>
          <p:grpSp>
            <p:nvGrpSpPr>
              <p:cNvPr id="11" name="Group 60"/>
              <p:cNvGrpSpPr/>
              <p:nvPr/>
            </p:nvGrpSpPr>
            <p:grpSpPr>
              <a:xfrm>
                <a:off x="1695833" y="3435328"/>
                <a:ext cx="3760850" cy="499581"/>
                <a:chOff x="1043189" y="1854557"/>
                <a:chExt cx="2717442" cy="450761"/>
              </a:xfrm>
              <a:solidFill>
                <a:srgbClr val="92D050"/>
              </a:solidFill>
            </p:grpSpPr>
            <p:sp>
              <p:nvSpPr>
                <p:cNvPr id="21" name="Oval 20"/>
                <p:cNvSpPr/>
                <p:nvPr/>
              </p:nvSpPr>
              <p:spPr bwMode="auto">
                <a:xfrm>
                  <a:off x="1043189" y="1854557"/>
                  <a:ext cx="412124" cy="450761"/>
                </a:xfrm>
                <a:prstGeom prst="ellipse">
                  <a:avLst/>
                </a:prstGeom>
                <a:grp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4</a:t>
                  </a:r>
                </a:p>
              </p:txBody>
            </p:sp>
            <p:sp>
              <p:nvSpPr>
                <p:cNvPr id="22" name="Flowchart: Alternate Process 21"/>
                <p:cNvSpPr/>
                <p:nvPr/>
              </p:nvSpPr>
              <p:spPr bwMode="auto">
                <a:xfrm>
                  <a:off x="1532586" y="1880315"/>
                  <a:ext cx="2228045" cy="386367"/>
                </a:xfrm>
                <a:prstGeom prst="flowChartAlternateProcess">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LOGO DESIGNING</a:t>
                  </a:r>
                </a:p>
              </p:txBody>
            </p:sp>
          </p:grpSp>
          <p:grpSp>
            <p:nvGrpSpPr>
              <p:cNvPr id="12" name="Group 72"/>
              <p:cNvGrpSpPr/>
              <p:nvPr/>
            </p:nvGrpSpPr>
            <p:grpSpPr>
              <a:xfrm>
                <a:off x="1681979" y="2315691"/>
                <a:ext cx="3760850" cy="499581"/>
                <a:chOff x="1043189" y="1854557"/>
                <a:chExt cx="2717442" cy="450761"/>
              </a:xfrm>
              <a:solidFill>
                <a:srgbClr val="FF3300"/>
              </a:solidFill>
            </p:grpSpPr>
            <p:sp>
              <p:nvSpPr>
                <p:cNvPr id="19" name="Oval 18"/>
                <p:cNvSpPr/>
                <p:nvPr/>
              </p:nvSpPr>
              <p:spPr bwMode="auto">
                <a:xfrm>
                  <a:off x="1043189" y="1854557"/>
                  <a:ext cx="412124" cy="450761"/>
                </a:xfrm>
                <a:prstGeom prst="ellipse">
                  <a:avLst/>
                </a:prstGeom>
                <a:solidFill>
                  <a:srgbClr val="CC990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2</a:t>
                  </a:r>
                </a:p>
              </p:txBody>
            </p:sp>
            <p:sp>
              <p:nvSpPr>
                <p:cNvPr id="20" name="Flowchart: Alternate Process 19"/>
                <p:cNvSpPr/>
                <p:nvPr/>
              </p:nvSpPr>
              <p:spPr bwMode="auto">
                <a:xfrm>
                  <a:off x="1532586" y="1880315"/>
                  <a:ext cx="2228045" cy="386367"/>
                </a:xfrm>
                <a:prstGeom prst="flowChartAlternateProcess">
                  <a:avLst/>
                </a:prstGeom>
                <a:solidFill>
                  <a:srgbClr val="CC99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SEO</a:t>
                  </a:r>
                </a:p>
              </p:txBody>
            </p:sp>
          </p:grpSp>
          <p:grpSp>
            <p:nvGrpSpPr>
              <p:cNvPr id="13" name="Group 87"/>
              <p:cNvGrpSpPr/>
              <p:nvPr/>
            </p:nvGrpSpPr>
            <p:grpSpPr>
              <a:xfrm>
                <a:off x="1730458" y="5120774"/>
                <a:ext cx="3760853" cy="499581"/>
                <a:chOff x="2312349" y="5287029"/>
                <a:chExt cx="3760853" cy="499581"/>
              </a:xfrm>
            </p:grpSpPr>
            <p:sp>
              <p:nvSpPr>
                <p:cNvPr id="17" name="Oval 16"/>
                <p:cNvSpPr/>
                <p:nvPr/>
              </p:nvSpPr>
              <p:spPr bwMode="auto">
                <a:xfrm>
                  <a:off x="2312349" y="5287029"/>
                  <a:ext cx="570366" cy="499581"/>
                </a:xfrm>
                <a:prstGeom prst="ellipse">
                  <a:avLst/>
                </a:prstGeom>
                <a:solidFill>
                  <a:srgbClr val="0070C0"/>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8</a:t>
                  </a:r>
                </a:p>
              </p:txBody>
            </p:sp>
            <p:sp>
              <p:nvSpPr>
                <p:cNvPr id="18" name="Flowchart: Alternate Process 17"/>
                <p:cNvSpPr/>
                <p:nvPr/>
              </p:nvSpPr>
              <p:spPr bwMode="auto">
                <a:xfrm>
                  <a:off x="2989659" y="5315577"/>
                  <a:ext cx="3083543" cy="428213"/>
                </a:xfrm>
                <a:prstGeom prst="flowChartAlternateProcess">
                  <a:avLst/>
                </a:prstGeom>
                <a:solidFill>
                  <a:srgbClr val="0070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DYNAMIC  WEBSITES</a:t>
                  </a:r>
                </a:p>
              </p:txBody>
            </p:sp>
          </p:grpSp>
          <p:grpSp>
            <p:nvGrpSpPr>
              <p:cNvPr id="14" name="Group 88"/>
              <p:cNvGrpSpPr/>
              <p:nvPr/>
            </p:nvGrpSpPr>
            <p:grpSpPr>
              <a:xfrm>
                <a:off x="1765107" y="5723909"/>
                <a:ext cx="3760853" cy="499581"/>
                <a:chOff x="2333144" y="5931727"/>
                <a:chExt cx="3760853" cy="499581"/>
              </a:xfrm>
            </p:grpSpPr>
            <p:sp>
              <p:nvSpPr>
                <p:cNvPr id="15" name="Oval 14"/>
                <p:cNvSpPr/>
                <p:nvPr/>
              </p:nvSpPr>
              <p:spPr bwMode="auto">
                <a:xfrm>
                  <a:off x="2333144" y="5931727"/>
                  <a:ext cx="570366" cy="499581"/>
                </a:xfrm>
                <a:prstGeom prst="ellipse">
                  <a:avLst/>
                </a:prstGeom>
                <a:solidFill>
                  <a:srgbClr val="FF3399"/>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ln>
                        <a:solidFill>
                          <a:schemeClr val="bg1"/>
                        </a:solidFill>
                      </a:ln>
                    </a:rPr>
                    <a:t>9</a:t>
                  </a:r>
                </a:p>
              </p:txBody>
            </p:sp>
            <p:sp>
              <p:nvSpPr>
                <p:cNvPr id="16" name="Flowchart: Alternate Process 15"/>
                <p:cNvSpPr/>
                <p:nvPr/>
              </p:nvSpPr>
              <p:spPr bwMode="auto">
                <a:xfrm>
                  <a:off x="3010454" y="5960275"/>
                  <a:ext cx="3083543" cy="428213"/>
                </a:xfrm>
                <a:prstGeom prst="flowChartAlternateProcess">
                  <a:avLst/>
                </a:prstGeom>
                <a:solidFill>
                  <a:srgbClr val="FF339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914226"/>
                  <a:r>
                    <a:rPr lang="en-US" sz="1200" b="1" dirty="0" smtClean="0"/>
                    <a:t>DATABASE   PROVIDER</a:t>
                  </a:r>
                </a:p>
              </p:txBody>
            </p:sp>
          </p:grpSp>
        </p:grpSp>
      </p:grpSp>
      <p:pic>
        <p:nvPicPr>
          <p:cNvPr id="52" name="Picture 51" descr="C:\Users\pc\Desktop\KAVYA\Soft.jpg"/>
          <p:cNvPicPr>
            <a:picLocks noChangeAspect="1" noChangeArrowheads="1"/>
          </p:cNvPicPr>
          <p:nvPr/>
        </p:nvPicPr>
        <p:blipFill>
          <a:blip r:embed="rId3"/>
          <a:srcRect/>
          <a:stretch>
            <a:fillRect/>
          </a:stretch>
        </p:blipFill>
        <p:spPr bwMode="auto">
          <a:xfrm>
            <a:off x="7433688" y="6705605"/>
            <a:ext cx="3184945" cy="410409"/>
          </a:xfrm>
          <a:prstGeom prst="rect">
            <a:avLst/>
          </a:prstGeom>
          <a:noFill/>
        </p:spPr>
      </p:pic>
    </p:spTree>
  </p:cSld>
  <p:clrMapOvr>
    <a:masterClrMapping/>
  </p:clrMapOvr>
  <p:transition spd="med"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03">
  <a:themeElements>
    <a:clrScheme name="business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business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lnDef>
  </a:objectDefaults>
  <a:extraClrSchemeLst>
    <a:extraClrScheme>
      <a:clrScheme name="business3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business3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business3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934</TotalTime>
  <Words>615</Words>
  <Application>Microsoft Office PowerPoint</Application>
  <PresentationFormat>Custom</PresentationFormat>
  <Paragraphs>212</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굴림</vt:lpstr>
      <vt:lpstr>Bodoni MT Black</vt:lpstr>
      <vt:lpstr>Calibri</vt:lpstr>
      <vt:lpstr>Mongolian Baiti</vt:lpstr>
      <vt:lpstr>Narkisim</vt:lpstr>
      <vt:lpstr>Palatino Linotype</vt:lpstr>
      <vt:lpstr>Rockwell</vt:lpstr>
      <vt:lpstr>Times New Roman</vt:lpstr>
      <vt:lpstr>Verdana</vt:lpstr>
      <vt:lpstr>Wingdings</vt:lpstr>
      <vt:lpstr>business-03</vt:lpstr>
      <vt:lpstr>SoftWeb Technology Solutions</vt:lpstr>
      <vt:lpstr>PowerPoint Presentation</vt:lpstr>
      <vt:lpstr>PowerPoint Presentation</vt:lpstr>
      <vt:lpstr>PowerPoint Presentation</vt:lpstr>
      <vt:lpstr>PowerPoint Presentation</vt:lpstr>
      <vt:lpstr>PowerPoint Presentation</vt:lpstr>
      <vt:lpstr>PowerPoint Presentation</vt:lpstr>
      <vt:lpstr>              SOFTWEB TECHNOLOGY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SoftWeb Technology Solutions</dc:title>
  <dc:creator>pc</dc:creator>
  <cp:lastModifiedBy>Imran</cp:lastModifiedBy>
  <cp:revision>150</cp:revision>
  <dcterms:created xsi:type="dcterms:W3CDTF">2016-08-20T09:57:53Z</dcterms:created>
  <dcterms:modified xsi:type="dcterms:W3CDTF">2016-09-29T13:13:31Z</dcterms:modified>
</cp:coreProperties>
</file>